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0.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6.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7.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8.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9.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2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9"/>
  </p:notesMasterIdLst>
  <p:handoutMasterIdLst>
    <p:handoutMasterId r:id="rId40"/>
  </p:handoutMasterIdLst>
  <p:sldIdLst>
    <p:sldId id="259" r:id="rId2"/>
    <p:sldId id="281" r:id="rId3"/>
    <p:sldId id="277" r:id="rId4"/>
    <p:sldId id="335" r:id="rId5"/>
    <p:sldId id="321" r:id="rId6"/>
    <p:sldId id="282" r:id="rId7"/>
    <p:sldId id="336" r:id="rId8"/>
    <p:sldId id="330" r:id="rId9"/>
    <p:sldId id="340" r:id="rId10"/>
    <p:sldId id="332" r:id="rId11"/>
    <p:sldId id="341" r:id="rId12"/>
    <p:sldId id="333" r:id="rId13"/>
    <p:sldId id="342" r:id="rId14"/>
    <p:sldId id="334" r:id="rId15"/>
    <p:sldId id="343" r:id="rId16"/>
    <p:sldId id="331" r:id="rId17"/>
    <p:sldId id="322" r:id="rId18"/>
    <p:sldId id="323" r:id="rId19"/>
    <p:sldId id="324" r:id="rId20"/>
    <p:sldId id="303" r:id="rId21"/>
    <p:sldId id="304" r:id="rId22"/>
    <p:sldId id="305" r:id="rId23"/>
    <p:sldId id="307" r:id="rId24"/>
    <p:sldId id="308" r:id="rId25"/>
    <p:sldId id="325" r:id="rId26"/>
    <p:sldId id="328" r:id="rId27"/>
    <p:sldId id="326" r:id="rId28"/>
    <p:sldId id="262" r:id="rId29"/>
    <p:sldId id="319" r:id="rId30"/>
    <p:sldId id="329" r:id="rId31"/>
    <p:sldId id="314" r:id="rId32"/>
    <p:sldId id="315" r:id="rId33"/>
    <p:sldId id="337" r:id="rId34"/>
    <p:sldId id="327" r:id="rId35"/>
    <p:sldId id="296" r:id="rId36"/>
    <p:sldId id="338" r:id="rId37"/>
    <p:sldId id="339"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odern Swiss" id="{FD2B0C0D-84C0-42ED-88AF-E5F83906AE8B}">
          <p14:sldIdLst>
            <p14:sldId id="259"/>
            <p14:sldId id="281"/>
            <p14:sldId id="277"/>
            <p14:sldId id="335"/>
            <p14:sldId id="321"/>
            <p14:sldId id="282"/>
            <p14:sldId id="336"/>
            <p14:sldId id="330"/>
            <p14:sldId id="340"/>
            <p14:sldId id="332"/>
            <p14:sldId id="341"/>
            <p14:sldId id="333"/>
            <p14:sldId id="342"/>
            <p14:sldId id="334"/>
            <p14:sldId id="343"/>
            <p14:sldId id="331"/>
            <p14:sldId id="322"/>
            <p14:sldId id="323"/>
            <p14:sldId id="324"/>
            <p14:sldId id="303"/>
            <p14:sldId id="304"/>
            <p14:sldId id="305"/>
            <p14:sldId id="307"/>
            <p14:sldId id="308"/>
            <p14:sldId id="325"/>
            <p14:sldId id="328"/>
            <p14:sldId id="326"/>
            <p14:sldId id="262"/>
            <p14:sldId id="319"/>
            <p14:sldId id="329"/>
            <p14:sldId id="314"/>
            <p14:sldId id="315"/>
            <p14:sldId id="337"/>
            <p14:sldId id="327"/>
            <p14:sldId id="296"/>
            <p14:sldId id="338"/>
            <p14:sldId id="339"/>
          </p14:sldIdLst>
        </p14:section>
      </p14:sectionLst>
    </p:ext>
    <p:ext uri="{EFAFB233-063F-42B5-8137-9DF3F51BA10A}">
      <p15:sldGuideLst xmlns:p15="http://schemas.microsoft.com/office/powerpoint/2012/main">
        <p15:guide id="1" orient="horz" pos="2516">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s, Noel" initials="WN" lastIdx="11" clrIdx="0">
    <p:extLst>
      <p:ext uri="{19B8F6BF-5375-455C-9EA6-DF929625EA0E}">
        <p15:presenceInfo xmlns:p15="http://schemas.microsoft.com/office/powerpoint/2012/main" userId="S::ngwilliams@wm.edu::54bb497a-a049-4a30-a42d-f5d27762ac3c" providerId="AD"/>
      </p:ext>
    </p:extLst>
  </p:cmAuthor>
  <p:cmAuthor id="2" name="jlhind" initials="j" lastIdx="4" clrIdx="1">
    <p:extLst>
      <p:ext uri="{19B8F6BF-5375-455C-9EA6-DF929625EA0E}">
        <p15:presenceInfo xmlns:p15="http://schemas.microsoft.com/office/powerpoint/2012/main" userId="jlhind" providerId="None"/>
      </p:ext>
    </p:extLst>
  </p:cmAuthor>
  <p:cmAuthor id="3" name="Patricia Moore Shaffer" initials="PS" lastIdx="2" clrIdx="2">
    <p:extLst>
      <p:ext uri="{19B8F6BF-5375-455C-9EA6-DF929625EA0E}">
        <p15:presenceInfo xmlns:p15="http://schemas.microsoft.com/office/powerpoint/2012/main" userId="Patricia Moore Shaff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B1CB"/>
    <a:srgbClr val="31CCE8"/>
    <a:srgbClr val="118E97"/>
    <a:srgbClr val="118497"/>
    <a:srgbClr val="BC873A"/>
    <a:srgbClr val="C1C139"/>
    <a:srgbClr val="A48F52"/>
    <a:srgbClr val="9C975A"/>
    <a:srgbClr val="CCCC00"/>
    <a:srgbClr val="A6A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09" autoAdjust="0"/>
    <p:restoredTop sz="72807" autoAdjust="0"/>
  </p:normalViewPr>
  <p:slideViewPr>
    <p:cSldViewPr snapToGrid="0" snapToObjects="1">
      <p:cViewPr varScale="1">
        <p:scale>
          <a:sx n="83" d="100"/>
          <a:sy n="83" d="100"/>
        </p:scale>
        <p:origin x="2700" y="84"/>
      </p:cViewPr>
      <p:guideLst>
        <p:guide orient="horz" pos="2516"/>
        <p:guide pos="2880"/>
      </p:guideLst>
    </p:cSldViewPr>
  </p:slideViewPr>
  <p:notesTextViewPr>
    <p:cViewPr>
      <p:scale>
        <a:sx n="1" d="1"/>
        <a:sy n="1" d="1"/>
      </p:scale>
      <p:origin x="0" y="0"/>
    </p:cViewPr>
  </p:notesTextViewPr>
  <p:sorterViewPr>
    <p:cViewPr>
      <p:scale>
        <a:sx n="100" d="100"/>
        <a:sy n="100" d="100"/>
      </p:scale>
      <p:origin x="0" y="-614"/>
    </p:cViewPr>
  </p:sorterViewPr>
  <p:notesViewPr>
    <p:cSldViewPr snapToGrid="0" snapToObjects="1">
      <p:cViewPr>
        <p:scale>
          <a:sx n="66" d="100"/>
          <a:sy n="66" d="100"/>
        </p:scale>
        <p:origin x="3029" y="-115"/>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noelwilliams\Dropbox\Charles%20City\Data%20Submissions\PM1-Students%20Taking%20Onlinecourse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jlhind\Dropbox\Charles%20City\Data%20Submissions\SY19PM_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jlhind\Dropbox\Charles%20City\Data%20Submissions\SY19PM_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noelwilliams\Dropbox\Charles%20City\Data%20Submissions\SY19PM_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noelwilliams\Dropbox\Charles%20City\Data%20Submissions\SY19PM_3.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jlhind\Dropbox\Charles%20City\Data%20Submissions\SY19PM_3.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jlhind\Dropbox\Charles%20City\Data%20Submissions\SY19PM_3.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jlhind\Dropbox\CCPS_Data%20Submissions\Baseline%20Data\Baseline%20PM4%20-%20grade%203%202017-2018%20STAR%20dat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jlhind\Dropbox\Charles%20City\Data%20Submissions\SY19-PM5Analysis.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jlhind\Dropbox\Charles%20City\Data%20Submissions\SY19PM8_Analysis.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lhind\Dropbox\Charles%20City\Data%20Submissions\SY19PM_3.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jlhind\Dropbox\Charles%20City\Data%20Submissions\SY19_PM9-AdvDegrees.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Users\noelwilliams\Dropbox\CCPS_Data%20Submissions\2018-2019%20Data\PM10%208th%20gr_%20Earned%201%20or%20more%20credits_.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Users\noelwilliams\Dropbox\Charles%20City\Data%20Submissions\PM10%208th%20gr_%20Earned%201%20or%20more%20credits_.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Users\noelwilliams\Dropbox\Charles%20City\Data%20Submissions\SY19_PM11.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Users\noelwilliams\Dropbox\Charles%20City\Data%20Submissions\SY19_PM11.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Users\noelwilliams\Dropbox\Charles%20City\Data%20Submissions\Panorama%20Surveys\2019\CharlesCityData.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Users\noelwilliams\Dropbox\Charles%20City\Data%20Submissions\SY19_PM14.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jlhind\Dropbox\Charles%20City\Data%20Submissions\Panorama%20Surveys\2019\CharlesCityData.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jlhind\Dropbox\CCPS_Data%20Submissions\2018-2019%20Data\PM%2021%20Baseline%20and%202018-19%20data.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Users\noelwilliams\Dropbox\Charles%20City\Data%20Submissions\SY19PM_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noelwilliams\Dropbox\Charles%20City\Data%20Submissions\SY19PM_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jlhind\Dropbox\Charles%20City\Data%20Submissions\SY19PM_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noelwilliams\Dropbox\Charles%20City\Data%20Submissions\SY19PM_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noelwilliams\Dropbox\Charles%20City\Data%20Submissions\SY19PM_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jlhind\Dropbox\Charles%20City\Data%20Submissions\SY19PM_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noelwilliams\Dropbox\Charles%20City\Data%20Submissions\SY19PM_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'For Report'!$A$1:$B$1</c:f>
              <c:strCache>
                <c:ptCount val="2"/>
                <c:pt idx="0">
                  <c:v>Baseline (2017-2018)</c:v>
                </c:pt>
                <c:pt idx="1">
                  <c:v>2018-2019</c:v>
                </c:pt>
              </c:strCache>
            </c:strRef>
          </c:cat>
          <c:val>
            <c:numRef>
              <c:f>'For Report'!$A$2:$B$2</c:f>
              <c:numCache>
                <c:formatCode>0%</c:formatCode>
                <c:ptCount val="2"/>
                <c:pt idx="0">
                  <c:v>0.35</c:v>
                </c:pt>
                <c:pt idx="1">
                  <c:v>0.44502617801047123</c:v>
                </c:pt>
              </c:numCache>
            </c:numRef>
          </c:val>
          <c:extLst>
            <c:ext xmlns:c16="http://schemas.microsoft.com/office/drawing/2014/chart" uri="{C3380CC4-5D6E-409C-BE32-E72D297353CC}">
              <c16:uniqueId val="{00000001-00F3-8E4D-8A9E-E0A32233C405}"/>
            </c:ext>
          </c:extLst>
        </c:ser>
        <c:dLbls>
          <c:dLblPos val="outEnd"/>
          <c:showLegendKey val="0"/>
          <c:showVal val="1"/>
          <c:showCatName val="0"/>
          <c:showSerName val="0"/>
          <c:showPercent val="0"/>
          <c:showBubbleSize val="0"/>
        </c:dLbls>
        <c:gapWidth val="219"/>
        <c:overlap val="-27"/>
        <c:axId val="1610250799"/>
        <c:axId val="1618238895"/>
      </c:barChart>
      <c:catAx>
        <c:axId val="16102507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8238895"/>
        <c:crosses val="autoZero"/>
        <c:auto val="1"/>
        <c:lblAlgn val="ctr"/>
        <c:lblOffset val="100"/>
        <c:noMultiLvlLbl val="0"/>
      </c:catAx>
      <c:valAx>
        <c:axId val="1618238895"/>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61025079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Secondary Science</a:t>
            </a:r>
            <a:r>
              <a:rPr lang="en-US" baseline="0" dirty="0"/>
              <a:t> Performance: All Students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'Science Subgroup'!$A$39</c:f>
              <c:strCache>
                <c:ptCount val="1"/>
                <c:pt idx="0">
                  <c:v>High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'Science Subgroup'!$B$38:$C$38</c:f>
              <c:strCache>
                <c:ptCount val="2"/>
                <c:pt idx="0">
                  <c:v>2017-2018</c:v>
                </c:pt>
                <c:pt idx="1">
                  <c:v>2018-2019</c:v>
                </c:pt>
              </c:strCache>
            </c:strRef>
          </c:cat>
          <c:val>
            <c:numRef>
              <c:f>'Science Subgroup'!$B$39:$C$39</c:f>
              <c:numCache>
                <c:formatCode>General</c:formatCode>
                <c:ptCount val="2"/>
                <c:pt idx="0">
                  <c:v>79</c:v>
                </c:pt>
                <c:pt idx="1">
                  <c:v>74</c:v>
                </c:pt>
              </c:numCache>
            </c:numRef>
          </c:val>
          <c:extLst>
            <c:ext xmlns:c16="http://schemas.microsoft.com/office/drawing/2014/chart" uri="{C3380CC4-5D6E-409C-BE32-E72D297353CC}">
              <c16:uniqueId val="{00000000-1803-4442-B44D-ACC815C190CA}"/>
            </c:ext>
          </c:extLst>
        </c:ser>
        <c:ser>
          <c:idx val="1"/>
          <c:order val="1"/>
          <c:tx>
            <c:strRef>
              <c:f>'Science Subgroup'!$A$40</c:f>
              <c:strCache>
                <c:ptCount val="1"/>
                <c:pt idx="0">
                  <c:v>State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'Science Subgroup'!$B$38:$C$38</c:f>
              <c:strCache>
                <c:ptCount val="2"/>
                <c:pt idx="0">
                  <c:v>2017-2018</c:v>
                </c:pt>
                <c:pt idx="1">
                  <c:v>2018-2019</c:v>
                </c:pt>
              </c:strCache>
            </c:strRef>
          </c:cat>
          <c:val>
            <c:numRef>
              <c:f>'Science Subgroup'!$B$40:$C$40</c:f>
              <c:numCache>
                <c:formatCode>General</c:formatCode>
                <c:ptCount val="2"/>
                <c:pt idx="0">
                  <c:v>81</c:v>
                </c:pt>
                <c:pt idx="1">
                  <c:v>81</c:v>
                </c:pt>
              </c:numCache>
            </c:numRef>
          </c:val>
          <c:extLst>
            <c:ext xmlns:c16="http://schemas.microsoft.com/office/drawing/2014/chart" uri="{C3380CC4-5D6E-409C-BE32-E72D297353CC}">
              <c16:uniqueId val="{00000001-1803-4442-B44D-ACC815C190CA}"/>
            </c:ext>
          </c:extLst>
        </c:ser>
        <c:dLbls>
          <c:dLblPos val="inEnd"/>
          <c:showLegendKey val="0"/>
          <c:showVal val="1"/>
          <c:showCatName val="0"/>
          <c:showSerName val="0"/>
          <c:showPercent val="0"/>
          <c:showBubbleSize val="0"/>
        </c:dLbls>
        <c:gapWidth val="219"/>
        <c:overlap val="-27"/>
        <c:axId val="1121550256"/>
        <c:axId val="1454027952"/>
      </c:barChart>
      <c:catAx>
        <c:axId val="1121550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54027952"/>
        <c:crosses val="autoZero"/>
        <c:auto val="1"/>
        <c:lblAlgn val="ctr"/>
        <c:lblOffset val="100"/>
        <c:noMultiLvlLbl val="0"/>
      </c:catAx>
      <c:valAx>
        <c:axId val="1454027952"/>
        <c:scaling>
          <c:orientation val="minMax"/>
          <c:max val="9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21550256"/>
        <c:crosses val="autoZero"/>
        <c:crossBetween val="between"/>
        <c:majorUnit val="10"/>
        <c:minorUnit val="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Division</a:t>
            </a:r>
            <a:r>
              <a:rPr lang="en-US" baseline="0" dirty="0"/>
              <a:t> History Performance: All Students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'All Students-all subjects'!$B$18</c:f>
              <c:strCache>
                <c:ptCount val="1"/>
                <c:pt idx="0">
                  <c:v>Division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Students-all subjects'!$A$19:$A$20</c:f>
              <c:strCache>
                <c:ptCount val="2"/>
                <c:pt idx="0">
                  <c:v>2017-2018</c:v>
                </c:pt>
                <c:pt idx="1">
                  <c:v>2018-2019</c:v>
                </c:pt>
              </c:strCache>
            </c:strRef>
          </c:cat>
          <c:val>
            <c:numRef>
              <c:f>'All Students-all subjects'!$B$19:$B$20</c:f>
              <c:numCache>
                <c:formatCode>General</c:formatCode>
                <c:ptCount val="2"/>
                <c:pt idx="0">
                  <c:v>70</c:v>
                </c:pt>
                <c:pt idx="1">
                  <c:v>80</c:v>
                </c:pt>
              </c:numCache>
            </c:numRef>
          </c:val>
          <c:extLst>
            <c:ext xmlns:c16="http://schemas.microsoft.com/office/drawing/2014/chart" uri="{C3380CC4-5D6E-409C-BE32-E72D297353CC}">
              <c16:uniqueId val="{00000000-70E8-4364-B5D8-FCCE89A06D36}"/>
            </c:ext>
          </c:extLst>
        </c:ser>
        <c:ser>
          <c:idx val="1"/>
          <c:order val="1"/>
          <c:tx>
            <c:strRef>
              <c:f>'All Students-all subjects'!$C$18</c:f>
              <c:strCache>
                <c:ptCount val="1"/>
                <c:pt idx="0">
                  <c:v>State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Students-all subjects'!$A$19:$A$20</c:f>
              <c:strCache>
                <c:ptCount val="2"/>
                <c:pt idx="0">
                  <c:v>2017-2018</c:v>
                </c:pt>
                <c:pt idx="1">
                  <c:v>2018-2019</c:v>
                </c:pt>
              </c:strCache>
            </c:strRef>
          </c:cat>
          <c:val>
            <c:numRef>
              <c:f>'All Students-all subjects'!$C$19:$C$20</c:f>
              <c:numCache>
                <c:formatCode>General</c:formatCode>
                <c:ptCount val="2"/>
                <c:pt idx="0">
                  <c:v>84</c:v>
                </c:pt>
                <c:pt idx="1">
                  <c:v>80</c:v>
                </c:pt>
              </c:numCache>
            </c:numRef>
          </c:val>
          <c:extLst>
            <c:ext xmlns:c16="http://schemas.microsoft.com/office/drawing/2014/chart" uri="{C3380CC4-5D6E-409C-BE32-E72D297353CC}">
              <c16:uniqueId val="{00000001-70E8-4364-B5D8-FCCE89A06D36}"/>
            </c:ext>
          </c:extLst>
        </c:ser>
        <c:dLbls>
          <c:dLblPos val="inEnd"/>
          <c:showLegendKey val="0"/>
          <c:showVal val="1"/>
          <c:showCatName val="0"/>
          <c:showSerName val="0"/>
          <c:showPercent val="0"/>
          <c:showBubbleSize val="0"/>
        </c:dLbls>
        <c:gapWidth val="219"/>
        <c:overlap val="-27"/>
        <c:axId val="607936936"/>
        <c:axId val="608369584"/>
      </c:barChart>
      <c:catAx>
        <c:axId val="607936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8369584"/>
        <c:crosses val="autoZero"/>
        <c:auto val="1"/>
        <c:lblAlgn val="ctr"/>
        <c:lblOffset val="100"/>
        <c:noMultiLvlLbl val="0"/>
      </c:catAx>
      <c:valAx>
        <c:axId val="60836958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07936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Secondary History</a:t>
            </a:r>
            <a:r>
              <a:rPr lang="en-US" baseline="0" dirty="0"/>
              <a:t> Performance: All Students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'History Subgroup'!$A$36</c:f>
              <c:strCache>
                <c:ptCount val="1"/>
                <c:pt idx="0">
                  <c:v>High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'History Subgroup'!$B$35:$C$35</c:f>
              <c:strCache>
                <c:ptCount val="2"/>
                <c:pt idx="0">
                  <c:v>2017-2018</c:v>
                </c:pt>
                <c:pt idx="1">
                  <c:v>2018-2019</c:v>
                </c:pt>
              </c:strCache>
            </c:strRef>
          </c:cat>
          <c:val>
            <c:numRef>
              <c:f>'History Subgroup'!$B$36:$C$36</c:f>
              <c:numCache>
                <c:formatCode>General</c:formatCode>
                <c:ptCount val="2"/>
                <c:pt idx="0">
                  <c:v>71</c:v>
                </c:pt>
                <c:pt idx="1">
                  <c:v>83</c:v>
                </c:pt>
              </c:numCache>
            </c:numRef>
          </c:val>
          <c:extLst>
            <c:ext xmlns:c16="http://schemas.microsoft.com/office/drawing/2014/chart" uri="{C3380CC4-5D6E-409C-BE32-E72D297353CC}">
              <c16:uniqueId val="{00000000-6C29-2046-B12E-4BFE2D943A88}"/>
            </c:ext>
          </c:extLst>
        </c:ser>
        <c:ser>
          <c:idx val="1"/>
          <c:order val="1"/>
          <c:tx>
            <c:strRef>
              <c:f>'History Subgroup'!$A$37</c:f>
              <c:strCache>
                <c:ptCount val="1"/>
                <c:pt idx="0">
                  <c:v>State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'History Subgroup'!$B$35:$C$35</c:f>
              <c:strCache>
                <c:ptCount val="2"/>
                <c:pt idx="0">
                  <c:v>2017-2018</c:v>
                </c:pt>
                <c:pt idx="1">
                  <c:v>2018-2019</c:v>
                </c:pt>
              </c:strCache>
            </c:strRef>
          </c:cat>
          <c:val>
            <c:numRef>
              <c:f>'History Subgroup'!$B$37:$C$37</c:f>
              <c:numCache>
                <c:formatCode>General</c:formatCode>
                <c:ptCount val="2"/>
                <c:pt idx="0">
                  <c:v>84</c:v>
                </c:pt>
                <c:pt idx="1">
                  <c:v>80</c:v>
                </c:pt>
              </c:numCache>
            </c:numRef>
          </c:val>
          <c:extLst>
            <c:ext xmlns:c16="http://schemas.microsoft.com/office/drawing/2014/chart" uri="{C3380CC4-5D6E-409C-BE32-E72D297353CC}">
              <c16:uniqueId val="{00000001-6C29-2046-B12E-4BFE2D943A88}"/>
            </c:ext>
          </c:extLst>
        </c:ser>
        <c:dLbls>
          <c:dLblPos val="inEnd"/>
          <c:showLegendKey val="0"/>
          <c:showVal val="1"/>
          <c:showCatName val="0"/>
          <c:showSerName val="0"/>
          <c:showPercent val="0"/>
          <c:showBubbleSize val="0"/>
        </c:dLbls>
        <c:gapWidth val="219"/>
        <c:overlap val="-27"/>
        <c:axId val="1120603712"/>
        <c:axId val="1121052928"/>
      </c:barChart>
      <c:catAx>
        <c:axId val="112060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1052928"/>
        <c:crosses val="autoZero"/>
        <c:auto val="1"/>
        <c:lblAlgn val="ctr"/>
        <c:lblOffset val="100"/>
        <c:noMultiLvlLbl val="0"/>
      </c:catAx>
      <c:valAx>
        <c:axId val="1121052928"/>
        <c:scaling>
          <c:orientation val="minMax"/>
          <c:max val="10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20603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Elementary</a:t>
            </a:r>
            <a:r>
              <a:rPr lang="en-US" baseline="0" dirty="0"/>
              <a:t> </a:t>
            </a:r>
            <a:r>
              <a:rPr lang="en-US" dirty="0"/>
              <a:t>History</a:t>
            </a:r>
            <a:r>
              <a:rPr lang="en-US" baseline="0" dirty="0"/>
              <a:t> Performance: All Students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'History Subgroup'!$A$41</c:f>
              <c:strCache>
                <c:ptCount val="1"/>
                <c:pt idx="0">
                  <c:v>Elementary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'History Subgroup'!$B$40:$C$40</c:f>
              <c:strCache>
                <c:ptCount val="2"/>
                <c:pt idx="0">
                  <c:v>2017-2018</c:v>
                </c:pt>
                <c:pt idx="1">
                  <c:v>2018-2019</c:v>
                </c:pt>
              </c:strCache>
            </c:strRef>
          </c:cat>
          <c:val>
            <c:numRef>
              <c:f>'History Subgroup'!$B$41:$C$41</c:f>
              <c:numCache>
                <c:formatCode>General</c:formatCode>
                <c:ptCount val="2"/>
                <c:pt idx="0">
                  <c:v>66</c:v>
                </c:pt>
                <c:pt idx="1">
                  <c:v>66</c:v>
                </c:pt>
              </c:numCache>
            </c:numRef>
          </c:val>
          <c:extLst>
            <c:ext xmlns:c16="http://schemas.microsoft.com/office/drawing/2014/chart" uri="{C3380CC4-5D6E-409C-BE32-E72D297353CC}">
              <c16:uniqueId val="{00000000-B2BD-4840-843D-204C74244EAB}"/>
            </c:ext>
          </c:extLst>
        </c:ser>
        <c:ser>
          <c:idx val="1"/>
          <c:order val="1"/>
          <c:tx>
            <c:strRef>
              <c:f>'History Subgroup'!$A$42</c:f>
              <c:strCache>
                <c:ptCount val="1"/>
                <c:pt idx="0">
                  <c:v>State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'History Subgroup'!$B$40:$C$40</c:f>
              <c:strCache>
                <c:ptCount val="2"/>
                <c:pt idx="0">
                  <c:v>2017-2018</c:v>
                </c:pt>
                <c:pt idx="1">
                  <c:v>2018-2019</c:v>
                </c:pt>
              </c:strCache>
            </c:strRef>
          </c:cat>
          <c:val>
            <c:numRef>
              <c:f>'History Subgroup'!$B$42:$C$42</c:f>
              <c:numCache>
                <c:formatCode>General</c:formatCode>
                <c:ptCount val="2"/>
                <c:pt idx="0">
                  <c:v>84</c:v>
                </c:pt>
                <c:pt idx="1">
                  <c:v>80</c:v>
                </c:pt>
              </c:numCache>
            </c:numRef>
          </c:val>
          <c:extLst>
            <c:ext xmlns:c16="http://schemas.microsoft.com/office/drawing/2014/chart" uri="{C3380CC4-5D6E-409C-BE32-E72D297353CC}">
              <c16:uniqueId val="{00000001-B2BD-4840-843D-204C74244EAB}"/>
            </c:ext>
          </c:extLst>
        </c:ser>
        <c:dLbls>
          <c:dLblPos val="inEnd"/>
          <c:showLegendKey val="0"/>
          <c:showVal val="1"/>
          <c:showCatName val="0"/>
          <c:showSerName val="0"/>
          <c:showPercent val="0"/>
          <c:showBubbleSize val="0"/>
        </c:dLbls>
        <c:gapWidth val="219"/>
        <c:overlap val="-27"/>
        <c:axId val="1112691216"/>
        <c:axId val="1122898992"/>
      </c:barChart>
      <c:catAx>
        <c:axId val="1112691216"/>
        <c:scaling>
          <c:orientation val="minMax"/>
        </c:scaling>
        <c:delete val="1"/>
        <c:axPos val="b"/>
        <c:numFmt formatCode="General" sourceLinked="1"/>
        <c:majorTickMark val="none"/>
        <c:minorTickMark val="none"/>
        <c:tickLblPos val="nextTo"/>
        <c:crossAx val="1122898992"/>
        <c:crosses val="autoZero"/>
        <c:auto val="1"/>
        <c:lblAlgn val="ctr"/>
        <c:lblOffset val="100"/>
        <c:noMultiLvlLbl val="0"/>
      </c:catAx>
      <c:valAx>
        <c:axId val="11228989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112691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200" b="0" i="0" baseline="0" dirty="0">
                <a:effectLst/>
              </a:rPr>
              <a:t>Percentage of Students Graduating in Four Years</a:t>
            </a:r>
            <a:endParaRPr lang="en-US" sz="1200" dirty="0">
              <a:effectLst/>
            </a:endParaRPr>
          </a:p>
          <a:p>
            <a:pPr>
              <a:defRPr/>
            </a:pPr>
            <a:r>
              <a:rPr lang="en-US" sz="1200" b="0" i="0" baseline="0" dirty="0">
                <a:effectLst/>
              </a:rPr>
              <a:t>Baseline (2017-2018)</a:t>
            </a:r>
            <a:endParaRPr lang="en-US" sz="1200" dirty="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'Graduation Index'!$A$27</c:f>
              <c:strCache>
                <c:ptCount val="1"/>
                <c:pt idx="0">
                  <c:v>Division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'Graduation Index'!$B$26:$D$26</c:f>
              <c:strCache>
                <c:ptCount val="3"/>
                <c:pt idx="0">
                  <c:v>Black</c:v>
                </c:pt>
                <c:pt idx="1">
                  <c:v>White</c:v>
                </c:pt>
                <c:pt idx="2">
                  <c:v>Economically Disadvantated</c:v>
                </c:pt>
              </c:strCache>
            </c:strRef>
          </c:cat>
          <c:val>
            <c:numRef>
              <c:f>'Graduation Index'!$B$27:$D$27</c:f>
              <c:numCache>
                <c:formatCode>0.0%</c:formatCode>
                <c:ptCount val="3"/>
                <c:pt idx="0">
                  <c:v>0.90300000000000002</c:v>
                </c:pt>
                <c:pt idx="1">
                  <c:v>0.88200000000000001</c:v>
                </c:pt>
                <c:pt idx="2">
                  <c:v>0.86699999999999999</c:v>
                </c:pt>
              </c:numCache>
            </c:numRef>
          </c:val>
          <c:extLst>
            <c:ext xmlns:c16="http://schemas.microsoft.com/office/drawing/2014/chart" uri="{C3380CC4-5D6E-409C-BE32-E72D297353CC}">
              <c16:uniqueId val="{00000000-56E9-454B-992F-B7BCCBF6047B}"/>
            </c:ext>
          </c:extLst>
        </c:ser>
        <c:ser>
          <c:idx val="1"/>
          <c:order val="1"/>
          <c:tx>
            <c:strRef>
              <c:f>'Graduation Index'!$A$28</c:f>
              <c:strCache>
                <c:ptCount val="1"/>
                <c:pt idx="0">
                  <c:v>State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'Graduation Index'!$B$26:$D$26</c:f>
              <c:strCache>
                <c:ptCount val="3"/>
                <c:pt idx="0">
                  <c:v>Black</c:v>
                </c:pt>
                <c:pt idx="1">
                  <c:v>White</c:v>
                </c:pt>
                <c:pt idx="2">
                  <c:v>Economically Disadvantated</c:v>
                </c:pt>
              </c:strCache>
            </c:strRef>
          </c:cat>
          <c:val>
            <c:numRef>
              <c:f>'Graduation Index'!$B$28:$D$28</c:f>
              <c:numCache>
                <c:formatCode>0.0%</c:formatCode>
                <c:ptCount val="3"/>
                <c:pt idx="0">
                  <c:v>0.89600000000000002</c:v>
                </c:pt>
                <c:pt idx="1">
                  <c:v>0.94499999999999995</c:v>
                </c:pt>
                <c:pt idx="2">
                  <c:v>0.87670000000000003</c:v>
                </c:pt>
              </c:numCache>
            </c:numRef>
          </c:val>
          <c:extLst>
            <c:ext xmlns:c16="http://schemas.microsoft.com/office/drawing/2014/chart" uri="{C3380CC4-5D6E-409C-BE32-E72D297353CC}">
              <c16:uniqueId val="{00000001-56E9-454B-992F-B7BCCBF6047B}"/>
            </c:ext>
          </c:extLst>
        </c:ser>
        <c:dLbls>
          <c:dLblPos val="inEnd"/>
          <c:showLegendKey val="0"/>
          <c:showVal val="1"/>
          <c:showCatName val="0"/>
          <c:showSerName val="0"/>
          <c:showPercent val="0"/>
          <c:showBubbleSize val="0"/>
        </c:dLbls>
        <c:gapWidth val="219"/>
        <c:overlap val="-27"/>
        <c:axId val="504468264"/>
        <c:axId val="504471216"/>
      </c:barChart>
      <c:catAx>
        <c:axId val="504468264"/>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4471216"/>
        <c:crosses val="autoZero"/>
        <c:auto val="1"/>
        <c:lblAlgn val="ctr"/>
        <c:lblOffset val="100"/>
        <c:noMultiLvlLbl val="0"/>
      </c:catAx>
      <c:valAx>
        <c:axId val="504471216"/>
        <c:scaling>
          <c:orientation val="minMax"/>
        </c:scaling>
        <c:delete val="1"/>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crossAx val="504468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All Students Graduating within Four Years Baseline 2017-2018</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'Graduation Index'!$B$6:$B$7</c:f>
              <c:strCache>
                <c:ptCount val="2"/>
                <c:pt idx="0">
                  <c:v>All StudentsGraduating within Four Years</c:v>
                </c:pt>
                <c:pt idx="1">
                  <c:v>Baseline 2017-2018</c:v>
                </c:pt>
              </c:strCache>
            </c:strRef>
          </c:tx>
          <c:spPr>
            <a:solidFill>
              <a:schemeClr val="accent1"/>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9F94-4967-8D13-C96718A7A8F3}"/>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'Graduation Index'!$A$8:$A$9</c:f>
              <c:strCache>
                <c:ptCount val="2"/>
                <c:pt idx="0">
                  <c:v>State</c:v>
                </c:pt>
                <c:pt idx="1">
                  <c:v>Division</c:v>
                </c:pt>
              </c:strCache>
            </c:strRef>
          </c:cat>
          <c:val>
            <c:numRef>
              <c:f>'Graduation Index'!$B$8:$B$9</c:f>
              <c:numCache>
                <c:formatCode>0.00%</c:formatCode>
                <c:ptCount val="2"/>
                <c:pt idx="0">
                  <c:v>0.9163</c:v>
                </c:pt>
                <c:pt idx="1">
                  <c:v>0.89800000000000002</c:v>
                </c:pt>
              </c:numCache>
            </c:numRef>
          </c:val>
          <c:extLst>
            <c:ext xmlns:c16="http://schemas.microsoft.com/office/drawing/2014/chart" uri="{C3380CC4-5D6E-409C-BE32-E72D297353CC}">
              <c16:uniqueId val="{00000000-9F94-4967-8D13-C96718A7A8F3}"/>
            </c:ext>
          </c:extLst>
        </c:ser>
        <c:dLbls>
          <c:dLblPos val="inEnd"/>
          <c:showLegendKey val="0"/>
          <c:showVal val="1"/>
          <c:showCatName val="0"/>
          <c:showSerName val="0"/>
          <c:showPercent val="0"/>
          <c:showBubbleSize val="0"/>
        </c:dLbls>
        <c:gapWidth val="182"/>
        <c:axId val="622497432"/>
        <c:axId val="622504320"/>
      </c:barChart>
      <c:catAx>
        <c:axId val="6224974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2504320"/>
        <c:crossesAt val="0"/>
        <c:auto val="1"/>
        <c:lblAlgn val="ctr"/>
        <c:lblOffset val="100"/>
        <c:noMultiLvlLbl val="0"/>
      </c:catAx>
      <c:valAx>
        <c:axId val="622504320"/>
        <c:scaling>
          <c:orientation val="minMax"/>
          <c:min val="0"/>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24974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for Year 1 slidedoc'!$B$1</c:f>
              <c:strCache>
                <c:ptCount val="1"/>
                <c:pt idx="0">
                  <c:v>Baseline (2017-2018)</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for Year 1 slidedoc'!$A$2:$A$3</c:f>
              <c:strCache>
                <c:ptCount val="2"/>
                <c:pt idx="0">
                  <c:v>Reading</c:v>
                </c:pt>
                <c:pt idx="1">
                  <c:v>Mathematics</c:v>
                </c:pt>
              </c:strCache>
            </c:strRef>
          </c:cat>
          <c:val>
            <c:numRef>
              <c:f>'chart for Year 1 slidedoc'!$B$2:$B$3</c:f>
              <c:numCache>
                <c:formatCode>0%</c:formatCode>
                <c:ptCount val="2"/>
                <c:pt idx="0">
                  <c:v>0.44</c:v>
                </c:pt>
                <c:pt idx="1">
                  <c:v>0.62</c:v>
                </c:pt>
              </c:numCache>
            </c:numRef>
          </c:val>
          <c:extLst>
            <c:ext xmlns:c16="http://schemas.microsoft.com/office/drawing/2014/chart" uri="{C3380CC4-5D6E-409C-BE32-E72D297353CC}">
              <c16:uniqueId val="{00000000-C23D-45F8-940D-FB900914D734}"/>
            </c:ext>
          </c:extLst>
        </c:ser>
        <c:ser>
          <c:idx val="1"/>
          <c:order val="1"/>
          <c:tx>
            <c:strRef>
              <c:f>'chart for Year 1 slidedoc'!$C$1</c:f>
              <c:strCache>
                <c:ptCount val="1"/>
                <c:pt idx="0">
                  <c:v>2018-2019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for Year 1 slidedoc'!$A$2:$A$3</c:f>
              <c:strCache>
                <c:ptCount val="2"/>
                <c:pt idx="0">
                  <c:v>Reading</c:v>
                </c:pt>
                <c:pt idx="1">
                  <c:v>Mathematics</c:v>
                </c:pt>
              </c:strCache>
            </c:strRef>
          </c:cat>
          <c:val>
            <c:numRef>
              <c:f>'chart for Year 1 slidedoc'!$C$2:$C$3</c:f>
              <c:numCache>
                <c:formatCode>0%</c:formatCode>
                <c:ptCount val="2"/>
                <c:pt idx="0">
                  <c:v>0.59</c:v>
                </c:pt>
                <c:pt idx="1">
                  <c:v>0.73</c:v>
                </c:pt>
              </c:numCache>
            </c:numRef>
          </c:val>
          <c:extLst>
            <c:ext xmlns:c16="http://schemas.microsoft.com/office/drawing/2014/chart" uri="{C3380CC4-5D6E-409C-BE32-E72D297353CC}">
              <c16:uniqueId val="{00000001-C23D-45F8-940D-FB900914D734}"/>
            </c:ext>
          </c:extLst>
        </c:ser>
        <c:dLbls>
          <c:dLblPos val="inEnd"/>
          <c:showLegendKey val="0"/>
          <c:showVal val="1"/>
          <c:showCatName val="0"/>
          <c:showSerName val="0"/>
          <c:showPercent val="0"/>
          <c:showBubbleSize val="0"/>
        </c:dLbls>
        <c:gapWidth val="219"/>
        <c:overlap val="-27"/>
        <c:axId val="487817536"/>
        <c:axId val="487816552"/>
      </c:barChart>
      <c:catAx>
        <c:axId val="487817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487816552"/>
        <c:crosses val="autoZero"/>
        <c:auto val="1"/>
        <c:lblAlgn val="ctr"/>
        <c:lblOffset val="100"/>
        <c:noMultiLvlLbl val="0"/>
      </c:catAx>
      <c:valAx>
        <c:axId val="487816552"/>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4878175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100" dirty="0">
                <a:solidFill>
                  <a:schemeClr val="tx2"/>
                </a:solidFill>
              </a:rPr>
              <a:t>Number</a:t>
            </a:r>
            <a:r>
              <a:rPr lang="en-US" sz="1100" baseline="0" dirty="0">
                <a:solidFill>
                  <a:schemeClr val="tx2"/>
                </a:solidFill>
              </a:rPr>
              <a:t> of Students Earning 1, 2, and 3 CTE Credentials</a:t>
            </a:r>
            <a:endParaRPr lang="en-US" sz="1100" dirty="0">
              <a:solidFill>
                <a:schemeClr val="tx2"/>
              </a:solidFill>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 of Report'!$A$2</c:f>
              <c:strCache>
                <c:ptCount val="1"/>
                <c:pt idx="0">
                  <c:v>2017-2018 (Baseline)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of Report'!$B$1:$D$1</c:f>
              <c:strCache>
                <c:ptCount val="3"/>
                <c:pt idx="0">
                  <c:v>1 CTE Credential</c:v>
                </c:pt>
                <c:pt idx="1">
                  <c:v>2 CTE Credentials</c:v>
                </c:pt>
                <c:pt idx="2">
                  <c:v>3 CTE Credentials</c:v>
                </c:pt>
              </c:strCache>
            </c:strRef>
          </c:cat>
          <c:val>
            <c:numRef>
              <c:f>'Chart of Report'!$B$2:$D$2</c:f>
              <c:numCache>
                <c:formatCode>General</c:formatCode>
                <c:ptCount val="3"/>
                <c:pt idx="0">
                  <c:v>68</c:v>
                </c:pt>
                <c:pt idx="1">
                  <c:v>12</c:v>
                </c:pt>
                <c:pt idx="2">
                  <c:v>1</c:v>
                </c:pt>
              </c:numCache>
            </c:numRef>
          </c:val>
          <c:extLst>
            <c:ext xmlns:c16="http://schemas.microsoft.com/office/drawing/2014/chart" uri="{C3380CC4-5D6E-409C-BE32-E72D297353CC}">
              <c16:uniqueId val="{00000000-9645-4A65-9BC6-AB765CDE6834}"/>
            </c:ext>
          </c:extLst>
        </c:ser>
        <c:ser>
          <c:idx val="1"/>
          <c:order val="1"/>
          <c:tx>
            <c:strRef>
              <c:f>'Chart of Report'!$A$3</c:f>
              <c:strCache>
                <c:ptCount val="1"/>
                <c:pt idx="0">
                  <c:v>2018-2019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 of Report'!$B$1:$D$1</c:f>
              <c:strCache>
                <c:ptCount val="3"/>
                <c:pt idx="0">
                  <c:v>1 CTE Credential</c:v>
                </c:pt>
                <c:pt idx="1">
                  <c:v>2 CTE Credentials</c:v>
                </c:pt>
                <c:pt idx="2">
                  <c:v>3 CTE Credentials</c:v>
                </c:pt>
              </c:strCache>
            </c:strRef>
          </c:cat>
          <c:val>
            <c:numRef>
              <c:f>'Chart of Report'!$B$3:$D$3</c:f>
              <c:numCache>
                <c:formatCode>General</c:formatCode>
                <c:ptCount val="3"/>
                <c:pt idx="0">
                  <c:v>69</c:v>
                </c:pt>
                <c:pt idx="1">
                  <c:v>13</c:v>
                </c:pt>
                <c:pt idx="2">
                  <c:v>5</c:v>
                </c:pt>
              </c:numCache>
            </c:numRef>
          </c:val>
          <c:extLst>
            <c:ext xmlns:c16="http://schemas.microsoft.com/office/drawing/2014/chart" uri="{C3380CC4-5D6E-409C-BE32-E72D297353CC}">
              <c16:uniqueId val="{00000001-9645-4A65-9BC6-AB765CDE6834}"/>
            </c:ext>
          </c:extLst>
        </c:ser>
        <c:dLbls>
          <c:showLegendKey val="0"/>
          <c:showVal val="1"/>
          <c:showCatName val="0"/>
          <c:showSerName val="0"/>
          <c:showPercent val="0"/>
          <c:showBubbleSize val="0"/>
        </c:dLbls>
        <c:gapWidth val="150"/>
        <c:axId val="1618398159"/>
        <c:axId val="1617968927"/>
      </c:barChart>
      <c:catAx>
        <c:axId val="1618398159"/>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1617968927"/>
        <c:crosses val="autoZero"/>
        <c:auto val="1"/>
        <c:lblAlgn val="ctr"/>
        <c:lblOffset val="100"/>
        <c:noMultiLvlLbl val="0"/>
      </c:catAx>
      <c:valAx>
        <c:axId val="1617968927"/>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183981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'Chart of Report'!$B$10</c:f>
              <c:strCache>
                <c:ptCount val="1"/>
                <c:pt idx="0">
                  <c:v>2018-2019</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788A-4C0A-B667-9BA31E00007A}"/>
              </c:ext>
            </c:extLst>
          </c:dPt>
          <c:dPt>
            <c:idx val="1"/>
            <c:bubble3D val="0"/>
            <c:spPr>
              <a:solidFill>
                <a:schemeClr val="accent6"/>
              </a:solidFill>
              <a:ln w="19050">
                <a:solidFill>
                  <a:schemeClr val="lt1"/>
                </a:solidFill>
              </a:ln>
              <a:effectLst/>
            </c:spPr>
            <c:extLst>
              <c:ext xmlns:c16="http://schemas.microsoft.com/office/drawing/2014/chart" uri="{C3380CC4-5D6E-409C-BE32-E72D297353CC}">
                <c16:uniqueId val="{00000003-788A-4C0A-B667-9BA31E00007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'Chart of Report'!$A$11:$A$12</c:f>
              <c:strCache>
                <c:ptCount val="2"/>
                <c:pt idx="0">
                  <c:v>Students Earning CTE</c:v>
                </c:pt>
                <c:pt idx="1">
                  <c:v>Students Not Earning CTE</c:v>
                </c:pt>
              </c:strCache>
            </c:strRef>
          </c:cat>
          <c:val>
            <c:numRef>
              <c:f>'Chart of Report'!$B$11:$B$12</c:f>
              <c:numCache>
                <c:formatCode>0%</c:formatCode>
                <c:ptCount val="2"/>
                <c:pt idx="0">
                  <c:v>0.45549738219895286</c:v>
                </c:pt>
                <c:pt idx="1">
                  <c:v>0.54</c:v>
                </c:pt>
              </c:numCache>
            </c:numRef>
          </c:val>
          <c:extLst>
            <c:ext xmlns:c16="http://schemas.microsoft.com/office/drawing/2014/chart" uri="{C3380CC4-5D6E-409C-BE32-E72D297353CC}">
              <c16:uniqueId val="{00000004-788A-4C0A-B667-9BA31E00007A}"/>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l"/>
      <c:layout>
        <c:manualLayout>
          <c:xMode val="edge"/>
          <c:yMode val="edge"/>
          <c:x val="1.7467248908296942E-2"/>
          <c:y val="0.33154086508417219"/>
          <c:w val="0.26840284702403466"/>
          <c:h val="0.3369178852643419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'comparison of who'!$N$30</c:f>
              <c:strCache>
                <c:ptCount val="1"/>
                <c:pt idx="0">
                  <c:v>Biology II-DE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 of who'!$M$31:$M$33</c:f>
              <c:strCache>
                <c:ptCount val="3"/>
                <c:pt idx="0">
                  <c:v>1 Course</c:v>
                </c:pt>
                <c:pt idx="1">
                  <c:v>2 Courses</c:v>
                </c:pt>
                <c:pt idx="2">
                  <c:v>3 Courses</c:v>
                </c:pt>
              </c:strCache>
            </c:strRef>
          </c:cat>
          <c:val>
            <c:numRef>
              <c:f>'comparison of who'!$N$31:$N$33</c:f>
              <c:numCache>
                <c:formatCode>General</c:formatCode>
                <c:ptCount val="3"/>
                <c:pt idx="0">
                  <c:v>1</c:v>
                </c:pt>
                <c:pt idx="1">
                  <c:v>4</c:v>
                </c:pt>
                <c:pt idx="2">
                  <c:v>3</c:v>
                </c:pt>
              </c:numCache>
            </c:numRef>
          </c:val>
          <c:extLst>
            <c:ext xmlns:c16="http://schemas.microsoft.com/office/drawing/2014/chart" uri="{C3380CC4-5D6E-409C-BE32-E72D297353CC}">
              <c16:uniqueId val="{00000000-FCE2-4A00-B623-674819B1D9FA}"/>
            </c:ext>
          </c:extLst>
        </c:ser>
        <c:ser>
          <c:idx val="1"/>
          <c:order val="1"/>
          <c:tx>
            <c:strRef>
              <c:f>'comparison of who'!$O$30</c:f>
              <c:strCache>
                <c:ptCount val="1"/>
                <c:pt idx="0">
                  <c:v>Calculus AP</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 of who'!$M$31:$M$33</c:f>
              <c:strCache>
                <c:ptCount val="3"/>
                <c:pt idx="0">
                  <c:v>1 Course</c:v>
                </c:pt>
                <c:pt idx="1">
                  <c:v>2 Courses</c:v>
                </c:pt>
                <c:pt idx="2">
                  <c:v>3 Courses</c:v>
                </c:pt>
              </c:strCache>
            </c:strRef>
          </c:cat>
          <c:val>
            <c:numRef>
              <c:f>'comparison of who'!$O$31:$O$33</c:f>
              <c:numCache>
                <c:formatCode>General</c:formatCode>
                <c:ptCount val="3"/>
                <c:pt idx="0">
                  <c:v>1</c:v>
                </c:pt>
                <c:pt idx="2">
                  <c:v>3</c:v>
                </c:pt>
              </c:numCache>
            </c:numRef>
          </c:val>
          <c:extLst>
            <c:ext xmlns:c16="http://schemas.microsoft.com/office/drawing/2014/chart" uri="{C3380CC4-5D6E-409C-BE32-E72D297353CC}">
              <c16:uniqueId val="{00000001-FCE2-4A00-B623-674819B1D9FA}"/>
            </c:ext>
          </c:extLst>
        </c:ser>
        <c:ser>
          <c:idx val="2"/>
          <c:order val="2"/>
          <c:tx>
            <c:strRef>
              <c:f>'comparison of who'!$P$30</c:f>
              <c:strCache>
                <c:ptCount val="1"/>
                <c:pt idx="0">
                  <c:v>English 12-DE</c:v>
                </c:pt>
              </c:strCache>
            </c:strRef>
          </c:tx>
          <c:spPr>
            <a:solidFill>
              <a:schemeClr val="accent3"/>
            </a:solidFill>
            <a:ln>
              <a:noFill/>
            </a:ln>
            <a:effectLst/>
          </c:spPr>
          <c:invertIfNegative val="0"/>
          <c:dPt>
            <c:idx val="0"/>
            <c:invertIfNegative val="0"/>
            <c:bubble3D val="0"/>
            <c:spPr>
              <a:solidFill>
                <a:schemeClr val="accent6"/>
              </a:solidFill>
              <a:ln>
                <a:noFill/>
              </a:ln>
              <a:effectLst/>
            </c:spPr>
            <c:extLst>
              <c:ext xmlns:c16="http://schemas.microsoft.com/office/drawing/2014/chart" uri="{C3380CC4-5D6E-409C-BE32-E72D297353CC}">
                <c16:uniqueId val="{00000003-FCE2-4A00-B623-674819B1D9FA}"/>
              </c:ext>
            </c:extLst>
          </c:dPt>
          <c:dPt>
            <c:idx val="1"/>
            <c:invertIfNegative val="0"/>
            <c:bubble3D val="0"/>
            <c:spPr>
              <a:solidFill>
                <a:schemeClr val="accent6"/>
              </a:solidFill>
              <a:ln>
                <a:noFill/>
              </a:ln>
              <a:effectLst/>
            </c:spPr>
            <c:extLst>
              <c:ext xmlns:c16="http://schemas.microsoft.com/office/drawing/2014/chart" uri="{C3380CC4-5D6E-409C-BE32-E72D297353CC}">
                <c16:uniqueId val="{00000005-FCE2-4A00-B623-674819B1D9FA}"/>
              </c:ext>
            </c:extLst>
          </c:dPt>
          <c:dPt>
            <c:idx val="2"/>
            <c:invertIfNegative val="0"/>
            <c:bubble3D val="0"/>
            <c:spPr>
              <a:solidFill>
                <a:schemeClr val="accent6"/>
              </a:solidFill>
              <a:ln>
                <a:noFill/>
              </a:ln>
              <a:effectLst/>
            </c:spPr>
            <c:extLst>
              <c:ext xmlns:c16="http://schemas.microsoft.com/office/drawing/2014/chart" uri="{C3380CC4-5D6E-409C-BE32-E72D297353CC}">
                <c16:uniqueId val="{00000007-FCE2-4A00-B623-674819B1D9FA}"/>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'comparison of who'!$M$31:$M$33</c:f>
              <c:strCache>
                <c:ptCount val="3"/>
                <c:pt idx="0">
                  <c:v>1 Course</c:v>
                </c:pt>
                <c:pt idx="1">
                  <c:v>2 Courses</c:v>
                </c:pt>
                <c:pt idx="2">
                  <c:v>3 Courses</c:v>
                </c:pt>
              </c:strCache>
            </c:strRef>
          </c:cat>
          <c:val>
            <c:numRef>
              <c:f>'comparison of who'!$P$31:$P$33</c:f>
              <c:numCache>
                <c:formatCode>General</c:formatCode>
                <c:ptCount val="3"/>
                <c:pt idx="0">
                  <c:v>7</c:v>
                </c:pt>
                <c:pt idx="1">
                  <c:v>3</c:v>
                </c:pt>
                <c:pt idx="2">
                  <c:v>3</c:v>
                </c:pt>
              </c:numCache>
            </c:numRef>
          </c:val>
          <c:extLst>
            <c:ext xmlns:c16="http://schemas.microsoft.com/office/drawing/2014/chart" uri="{C3380CC4-5D6E-409C-BE32-E72D297353CC}">
              <c16:uniqueId val="{00000008-FCE2-4A00-B623-674819B1D9FA}"/>
            </c:ext>
          </c:extLst>
        </c:ser>
        <c:dLbls>
          <c:dLblPos val="inEnd"/>
          <c:showLegendKey val="0"/>
          <c:showVal val="1"/>
          <c:showCatName val="0"/>
          <c:showSerName val="0"/>
          <c:showPercent val="0"/>
          <c:showBubbleSize val="0"/>
        </c:dLbls>
        <c:gapWidth val="150"/>
        <c:overlap val="100"/>
        <c:axId val="488591800"/>
        <c:axId val="488594752"/>
      </c:barChart>
      <c:catAx>
        <c:axId val="488591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8594752"/>
        <c:crosses val="autoZero"/>
        <c:auto val="1"/>
        <c:lblAlgn val="ctr"/>
        <c:lblOffset val="100"/>
        <c:noMultiLvlLbl val="0"/>
      </c:catAx>
      <c:valAx>
        <c:axId val="48859475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88591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Division Reading Performance: </a:t>
            </a:r>
          </a:p>
          <a:p>
            <a:pPr>
              <a:defRPr/>
            </a:pPr>
            <a:r>
              <a:rPr lang="en-US" dirty="0"/>
              <a:t>All Students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'All Students-all subjects'!$B$2</c:f>
              <c:strCache>
                <c:ptCount val="1"/>
                <c:pt idx="0">
                  <c:v>Division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Students-all subjects'!$A$3:$A$4</c:f>
              <c:strCache>
                <c:ptCount val="2"/>
                <c:pt idx="0">
                  <c:v>2017-2018</c:v>
                </c:pt>
                <c:pt idx="1">
                  <c:v>2018-2019</c:v>
                </c:pt>
              </c:strCache>
            </c:strRef>
          </c:cat>
          <c:val>
            <c:numRef>
              <c:f>'All Students-all subjects'!$B$3:$B$4</c:f>
              <c:numCache>
                <c:formatCode>General</c:formatCode>
                <c:ptCount val="2"/>
                <c:pt idx="0">
                  <c:v>69</c:v>
                </c:pt>
                <c:pt idx="1">
                  <c:v>73</c:v>
                </c:pt>
              </c:numCache>
            </c:numRef>
          </c:val>
          <c:extLst>
            <c:ext xmlns:c16="http://schemas.microsoft.com/office/drawing/2014/chart" uri="{C3380CC4-5D6E-409C-BE32-E72D297353CC}">
              <c16:uniqueId val="{00000000-2C35-4E57-A0DA-78C1A5C4A695}"/>
            </c:ext>
          </c:extLst>
        </c:ser>
        <c:ser>
          <c:idx val="1"/>
          <c:order val="1"/>
          <c:tx>
            <c:strRef>
              <c:f>'All Students-all subjects'!$C$2</c:f>
              <c:strCache>
                <c:ptCount val="1"/>
                <c:pt idx="0">
                  <c:v>State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Students-all subjects'!$A$3:$A$4</c:f>
              <c:strCache>
                <c:ptCount val="2"/>
                <c:pt idx="0">
                  <c:v>2017-2018</c:v>
                </c:pt>
                <c:pt idx="1">
                  <c:v>2018-2019</c:v>
                </c:pt>
              </c:strCache>
            </c:strRef>
          </c:cat>
          <c:val>
            <c:numRef>
              <c:f>'All Students-all subjects'!$C$3:$C$4</c:f>
              <c:numCache>
                <c:formatCode>General</c:formatCode>
                <c:ptCount val="2"/>
                <c:pt idx="0">
                  <c:v>79</c:v>
                </c:pt>
                <c:pt idx="1">
                  <c:v>78</c:v>
                </c:pt>
              </c:numCache>
            </c:numRef>
          </c:val>
          <c:extLst>
            <c:ext xmlns:c16="http://schemas.microsoft.com/office/drawing/2014/chart" uri="{C3380CC4-5D6E-409C-BE32-E72D297353CC}">
              <c16:uniqueId val="{00000001-2C35-4E57-A0DA-78C1A5C4A695}"/>
            </c:ext>
          </c:extLst>
        </c:ser>
        <c:dLbls>
          <c:dLblPos val="inEnd"/>
          <c:showLegendKey val="0"/>
          <c:showVal val="1"/>
          <c:showCatName val="0"/>
          <c:showSerName val="0"/>
          <c:showPercent val="0"/>
          <c:showBubbleSize val="0"/>
        </c:dLbls>
        <c:gapWidth val="219"/>
        <c:overlap val="-27"/>
        <c:axId val="480324608"/>
        <c:axId val="480328872"/>
      </c:barChart>
      <c:catAx>
        <c:axId val="480324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0328872"/>
        <c:crosses val="autoZero"/>
        <c:auto val="1"/>
        <c:lblAlgn val="ctr"/>
        <c:lblOffset val="100"/>
        <c:noMultiLvlLbl val="0"/>
      </c:catAx>
      <c:valAx>
        <c:axId val="480328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03246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66-439C-9F5E-959CDD7AD2D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66-439C-9F5E-959CDD7AD2D5}"/>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A966-439C-9F5E-959CDD7AD2D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66-439C-9F5E-959CDD7AD2D5}"/>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Report!$F$3:$F$6</c:f>
              <c:strCache>
                <c:ptCount val="4"/>
                <c:pt idx="0">
                  <c:v>Advanced </c:v>
                </c:pt>
                <c:pt idx="1">
                  <c:v>Governor's School</c:v>
                </c:pt>
                <c:pt idx="2">
                  <c:v>Standard</c:v>
                </c:pt>
                <c:pt idx="3">
                  <c:v>Other Situations</c:v>
                </c:pt>
              </c:strCache>
            </c:strRef>
          </c:cat>
          <c:val>
            <c:numRef>
              <c:f>Report!$G$3:$G$6</c:f>
              <c:numCache>
                <c:formatCode>0.0%</c:formatCode>
                <c:ptCount val="4"/>
                <c:pt idx="0">
                  <c:v>0.26666666666666666</c:v>
                </c:pt>
                <c:pt idx="1">
                  <c:v>6.6666666666666666E-2</c:v>
                </c:pt>
                <c:pt idx="2">
                  <c:v>0.6</c:v>
                </c:pt>
                <c:pt idx="3">
                  <c:v>6.6666666666666666E-2</c:v>
                </c:pt>
              </c:numCache>
            </c:numRef>
          </c:val>
          <c:extLst>
            <c:ext xmlns:c16="http://schemas.microsoft.com/office/drawing/2014/chart" uri="{C3380CC4-5D6E-409C-BE32-E72D297353CC}">
              <c16:uniqueId val="{00000008-A966-439C-9F5E-959CDD7AD2D5}"/>
            </c:ext>
          </c:extLst>
        </c:ser>
        <c:dLbls>
          <c:dLblPos val="in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t>Baseline (2017-2018)</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'Chart for Report'!$G$2</c:f>
              <c:strCache>
                <c:ptCount val="1"/>
                <c:pt idx="0">
                  <c:v>Earned High School Credit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 for Report'!$G$3</c:f>
              <c:numCache>
                <c:formatCode>0%</c:formatCode>
                <c:ptCount val="1"/>
                <c:pt idx="0">
                  <c:v>7.0000000000000007E-2</c:v>
                </c:pt>
              </c:numCache>
            </c:numRef>
          </c:val>
          <c:extLst>
            <c:ext xmlns:c16="http://schemas.microsoft.com/office/drawing/2014/chart" uri="{C3380CC4-5D6E-409C-BE32-E72D297353CC}">
              <c16:uniqueId val="{00000000-0120-0F4C-B5B5-52F8974DA540}"/>
            </c:ext>
          </c:extLst>
        </c:ser>
        <c:ser>
          <c:idx val="1"/>
          <c:order val="1"/>
          <c:tx>
            <c:strRef>
              <c:f>'Chart for Report'!$H$2</c:f>
              <c:strCache>
                <c:ptCount val="1"/>
                <c:pt idx="0">
                  <c:v>Did Not Earn High School Credit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 for Report'!$H$3</c:f>
              <c:numCache>
                <c:formatCode>0%</c:formatCode>
                <c:ptCount val="1"/>
                <c:pt idx="0">
                  <c:v>0.93</c:v>
                </c:pt>
              </c:numCache>
            </c:numRef>
          </c:val>
          <c:extLst>
            <c:ext xmlns:c16="http://schemas.microsoft.com/office/drawing/2014/chart" uri="{C3380CC4-5D6E-409C-BE32-E72D297353CC}">
              <c16:uniqueId val="{00000001-0120-0F4C-B5B5-52F8974DA540}"/>
            </c:ext>
          </c:extLst>
        </c:ser>
        <c:dLbls>
          <c:dLblPos val="ctr"/>
          <c:showLegendKey val="0"/>
          <c:showVal val="1"/>
          <c:showCatName val="0"/>
          <c:showSerName val="0"/>
          <c:showPercent val="0"/>
          <c:showBubbleSize val="0"/>
        </c:dLbls>
        <c:gapWidth val="150"/>
        <c:overlap val="100"/>
        <c:axId val="1593476559"/>
        <c:axId val="1613627631"/>
      </c:barChart>
      <c:catAx>
        <c:axId val="1593476559"/>
        <c:scaling>
          <c:orientation val="minMax"/>
        </c:scaling>
        <c:delete val="1"/>
        <c:axPos val="l"/>
        <c:numFmt formatCode="General" sourceLinked="1"/>
        <c:majorTickMark val="none"/>
        <c:minorTickMark val="none"/>
        <c:tickLblPos val="nextTo"/>
        <c:crossAx val="1613627631"/>
        <c:crosses val="autoZero"/>
        <c:auto val="1"/>
        <c:lblAlgn val="ctr"/>
        <c:lblOffset val="100"/>
        <c:noMultiLvlLbl val="0"/>
      </c:catAx>
      <c:valAx>
        <c:axId val="161362763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93476559"/>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dirty="0"/>
              <a:t>2018-2019</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stacked"/>
        <c:varyColors val="0"/>
        <c:ser>
          <c:idx val="0"/>
          <c:order val="0"/>
          <c:tx>
            <c:strRef>
              <c:f>'Chart for Report'!$B$2</c:f>
              <c:strCache>
                <c:ptCount val="1"/>
                <c:pt idx="0">
                  <c:v>Earned High School Credit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 for Report'!$B$3</c:f>
              <c:numCache>
                <c:formatCode>0%</c:formatCode>
                <c:ptCount val="1"/>
                <c:pt idx="0">
                  <c:v>0.68852459016393441</c:v>
                </c:pt>
              </c:numCache>
            </c:numRef>
          </c:val>
          <c:extLst>
            <c:ext xmlns:c16="http://schemas.microsoft.com/office/drawing/2014/chart" uri="{C3380CC4-5D6E-409C-BE32-E72D297353CC}">
              <c16:uniqueId val="{00000000-02C5-2A49-B49B-A560FFE0010D}"/>
            </c:ext>
          </c:extLst>
        </c:ser>
        <c:ser>
          <c:idx val="1"/>
          <c:order val="1"/>
          <c:tx>
            <c:strRef>
              <c:f>'Chart for Report'!$C$2</c:f>
              <c:strCache>
                <c:ptCount val="1"/>
                <c:pt idx="0">
                  <c:v>Did Not Earn High School Credit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'Chart for Report'!$C$3</c:f>
              <c:numCache>
                <c:formatCode>0%</c:formatCode>
                <c:ptCount val="1"/>
                <c:pt idx="0">
                  <c:v>0.31</c:v>
                </c:pt>
              </c:numCache>
            </c:numRef>
          </c:val>
          <c:extLst>
            <c:ext xmlns:c16="http://schemas.microsoft.com/office/drawing/2014/chart" uri="{C3380CC4-5D6E-409C-BE32-E72D297353CC}">
              <c16:uniqueId val="{00000001-02C5-2A49-B49B-A560FFE0010D}"/>
            </c:ext>
          </c:extLst>
        </c:ser>
        <c:dLbls>
          <c:dLblPos val="ctr"/>
          <c:showLegendKey val="0"/>
          <c:showVal val="1"/>
          <c:showCatName val="0"/>
          <c:showSerName val="0"/>
          <c:showPercent val="0"/>
          <c:showBubbleSize val="0"/>
        </c:dLbls>
        <c:gapWidth val="150"/>
        <c:overlap val="100"/>
        <c:axId val="1620288927"/>
        <c:axId val="1602753583"/>
      </c:barChart>
      <c:catAx>
        <c:axId val="1620288927"/>
        <c:scaling>
          <c:orientation val="minMax"/>
        </c:scaling>
        <c:delete val="1"/>
        <c:axPos val="l"/>
        <c:numFmt formatCode="General" sourceLinked="1"/>
        <c:majorTickMark val="none"/>
        <c:minorTickMark val="none"/>
        <c:tickLblPos val="nextTo"/>
        <c:crossAx val="1602753583"/>
        <c:crosses val="autoZero"/>
        <c:auto val="1"/>
        <c:lblAlgn val="ctr"/>
        <c:lblOffset val="100"/>
        <c:noMultiLvlLbl val="0"/>
      </c:catAx>
      <c:valAx>
        <c:axId val="160275358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0288927"/>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Plans</a:t>
            </a:r>
            <a:r>
              <a:rPr lang="en-US" baseline="0" dirty="0"/>
              <a:t> to Attend Postsecondary School</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Sheet3!$B$12</c:f>
              <c:strCache>
                <c:ptCount val="1"/>
                <c:pt idx="0">
                  <c:v>Postsecondary Plans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2-8FC4-694B-B7CE-2DC89B32043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1"/>
                </a:solidFill>
                <a:prstDash val="sysDot"/>
              </a:ln>
              <a:effectLst/>
            </c:spPr>
            <c:trendlineType val="linear"/>
            <c:dispRSqr val="0"/>
            <c:dispEq val="0"/>
          </c:trendline>
          <c:cat>
            <c:strRef>
              <c:f>Sheet3!$A$13:$A$14</c:f>
              <c:strCache>
                <c:ptCount val="2"/>
                <c:pt idx="0">
                  <c:v>Baseline (2017-2018)</c:v>
                </c:pt>
                <c:pt idx="1">
                  <c:v>2018-2019</c:v>
                </c:pt>
              </c:strCache>
            </c:strRef>
          </c:cat>
          <c:val>
            <c:numRef>
              <c:f>Sheet3!$B$13:$B$14</c:f>
              <c:numCache>
                <c:formatCode>0.00%</c:formatCode>
                <c:ptCount val="2"/>
                <c:pt idx="0">
                  <c:v>0.5282</c:v>
                </c:pt>
                <c:pt idx="1">
                  <c:v>0.62222222222222212</c:v>
                </c:pt>
              </c:numCache>
            </c:numRef>
          </c:val>
          <c:extLst>
            <c:ext xmlns:c16="http://schemas.microsoft.com/office/drawing/2014/chart" uri="{C3380CC4-5D6E-409C-BE32-E72D297353CC}">
              <c16:uniqueId val="{00000001-8FC4-694B-B7CE-2DC89B320433}"/>
            </c:ext>
          </c:extLst>
        </c:ser>
        <c:dLbls>
          <c:dLblPos val="outEnd"/>
          <c:showLegendKey val="0"/>
          <c:showVal val="1"/>
          <c:showCatName val="0"/>
          <c:showSerName val="0"/>
          <c:showPercent val="0"/>
          <c:showBubbleSize val="0"/>
        </c:dLbls>
        <c:gapWidth val="150"/>
        <c:axId val="1601787407"/>
        <c:axId val="1606047135"/>
      </c:barChart>
      <c:catAx>
        <c:axId val="1601787407"/>
        <c:scaling>
          <c:orientation val="minMax"/>
        </c:scaling>
        <c:delete val="0"/>
        <c:axPos val="b"/>
        <c:numFmt formatCode="#,##0.00"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06047135"/>
        <c:crosses val="autoZero"/>
        <c:auto val="1"/>
        <c:lblAlgn val="ctr"/>
        <c:lblOffset val="100"/>
        <c:noMultiLvlLbl val="0"/>
      </c:catAx>
      <c:valAx>
        <c:axId val="1606047135"/>
        <c:scaling>
          <c:orientation val="minMax"/>
          <c:min val="0"/>
        </c:scaling>
        <c:delete val="1"/>
        <c:axPos val="l"/>
        <c:majorGridlines>
          <c:spPr>
            <a:ln w="9525" cap="flat" cmpd="sng" algn="ctr">
              <a:solidFill>
                <a:schemeClr val="tx1">
                  <a:lumMod val="15000"/>
                  <a:lumOff val="85000"/>
                </a:schemeClr>
              </a:solidFill>
              <a:round/>
            </a:ln>
            <a:effectLst/>
          </c:spPr>
        </c:majorGridlines>
        <c:numFmt formatCode="0.00%" sourceLinked="1"/>
        <c:majorTickMark val="out"/>
        <c:minorTickMark val="none"/>
        <c:tickLblPos val="nextTo"/>
        <c:crossAx val="1601787407"/>
        <c:crossesAt val="3"/>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Post</a:t>
            </a:r>
            <a:r>
              <a:rPr lang="en-US" baseline="0" dirty="0"/>
              <a:t>secondary Study Plans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Sheet3!$B$6</c:f>
              <c:strCache>
                <c:ptCount val="1"/>
                <c:pt idx="0">
                  <c:v>Baseline (2017-2018)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Sheet3!$C$5:$E$5</c:f>
              <c:strCache>
                <c:ptCount val="3"/>
                <c:pt idx="0">
                  <c:v>Four-year college/university</c:v>
                </c:pt>
                <c:pt idx="1">
                  <c:v>Two-year school</c:v>
                </c:pt>
                <c:pt idx="2">
                  <c:v>Career/technical school</c:v>
                </c:pt>
              </c:strCache>
            </c:strRef>
          </c:cat>
          <c:val>
            <c:numRef>
              <c:f>Sheet3!$C$6:$E$6</c:f>
              <c:numCache>
                <c:formatCode>0.00%</c:formatCode>
                <c:ptCount val="3"/>
                <c:pt idx="0">
                  <c:v>0.28939999999999999</c:v>
                </c:pt>
                <c:pt idx="1">
                  <c:v>0.23860000000000001</c:v>
                </c:pt>
                <c:pt idx="2">
                  <c:v>2.0000000000000001E-4</c:v>
                </c:pt>
              </c:numCache>
            </c:numRef>
          </c:val>
          <c:extLst>
            <c:ext xmlns:c16="http://schemas.microsoft.com/office/drawing/2014/chart" uri="{C3380CC4-5D6E-409C-BE32-E72D297353CC}">
              <c16:uniqueId val="{00000000-19C8-A544-9B83-B6262DBE2FD2}"/>
            </c:ext>
          </c:extLst>
        </c:ser>
        <c:ser>
          <c:idx val="1"/>
          <c:order val="1"/>
          <c:tx>
            <c:strRef>
              <c:f>Sheet3!$B$7</c:f>
              <c:strCache>
                <c:ptCount val="1"/>
                <c:pt idx="0">
                  <c:v>2018-2019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Sheet3!$C$5:$E$5</c:f>
              <c:strCache>
                <c:ptCount val="3"/>
                <c:pt idx="0">
                  <c:v>Four-year college/university</c:v>
                </c:pt>
                <c:pt idx="1">
                  <c:v>Two-year school</c:v>
                </c:pt>
                <c:pt idx="2">
                  <c:v>Career/technical school</c:v>
                </c:pt>
              </c:strCache>
            </c:strRef>
          </c:cat>
          <c:val>
            <c:numRef>
              <c:f>Sheet3!$C$7:$E$7</c:f>
              <c:numCache>
                <c:formatCode>0.00%</c:formatCode>
                <c:ptCount val="3"/>
                <c:pt idx="0">
                  <c:v>0.22222222222222221</c:v>
                </c:pt>
                <c:pt idx="1">
                  <c:v>0.35555555555555557</c:v>
                </c:pt>
                <c:pt idx="2">
                  <c:v>4.4444444444444446E-2</c:v>
                </c:pt>
              </c:numCache>
            </c:numRef>
          </c:val>
          <c:extLst>
            <c:ext xmlns:c16="http://schemas.microsoft.com/office/drawing/2014/chart" uri="{C3380CC4-5D6E-409C-BE32-E72D297353CC}">
              <c16:uniqueId val="{00000001-19C8-A544-9B83-B6262DBE2FD2}"/>
            </c:ext>
          </c:extLst>
        </c:ser>
        <c:dLbls>
          <c:dLblPos val="outEnd"/>
          <c:showLegendKey val="0"/>
          <c:showVal val="1"/>
          <c:showCatName val="0"/>
          <c:showSerName val="0"/>
          <c:showPercent val="0"/>
          <c:showBubbleSize val="0"/>
        </c:dLbls>
        <c:gapWidth val="219"/>
        <c:overlap val="-27"/>
        <c:axId val="1439724959"/>
        <c:axId val="1618417295"/>
      </c:barChart>
      <c:catAx>
        <c:axId val="1439724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18417295"/>
        <c:crosses val="autoZero"/>
        <c:auto val="1"/>
        <c:lblAlgn val="ctr"/>
        <c:lblOffset val="100"/>
        <c:noMultiLvlLbl val="0"/>
      </c:catAx>
      <c:valAx>
        <c:axId val="1618417295"/>
        <c:scaling>
          <c:orientation val="minMax"/>
        </c:scaling>
        <c:delete val="1"/>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143972495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100" dirty="0"/>
              <a:t>Teacher Professional</a:t>
            </a:r>
            <a:r>
              <a:rPr lang="en-US" sz="1100" baseline="0" dirty="0"/>
              <a:t> Development Satisfaction</a:t>
            </a:r>
            <a:endParaRPr lang="en-US" sz="1100" dirty="0"/>
          </a:p>
        </c:rich>
      </c:tx>
      <c:layout>
        <c:manualLayout>
          <c:xMode val="edge"/>
          <c:yMode val="edge"/>
          <c:x val="0.13654130060032732"/>
          <c:y val="9.2592592592592587E-3"/>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7CC-7143-B743-0D81250BE076}"/>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7CC-7143-B743-0D81250BE076}"/>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'PM 13'!$Z$3:$AA$3</c:f>
              <c:strCache>
                <c:ptCount val="2"/>
                <c:pt idx="0">
                  <c:v>Satisfied with Professional Development Opportunities</c:v>
                </c:pt>
                <c:pt idx="1">
                  <c:v>Unsatisfied with Professional Development Opportunities</c:v>
                </c:pt>
              </c:strCache>
            </c:strRef>
          </c:cat>
          <c:val>
            <c:numRef>
              <c:f>'PM 13'!$Z$4:$AA$4</c:f>
              <c:numCache>
                <c:formatCode>General</c:formatCode>
                <c:ptCount val="2"/>
                <c:pt idx="0">
                  <c:v>35</c:v>
                </c:pt>
                <c:pt idx="1">
                  <c:v>65</c:v>
                </c:pt>
              </c:numCache>
            </c:numRef>
          </c:val>
          <c:extLst>
            <c:ext xmlns:c16="http://schemas.microsoft.com/office/drawing/2014/chart" uri="{C3380CC4-5D6E-409C-BE32-E72D297353CC}">
              <c16:uniqueId val="{00000004-B7CC-7143-B743-0D81250BE076}"/>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Sheet2!$A$2</c:f>
              <c:strCache>
                <c:ptCount val="1"/>
                <c:pt idx="0">
                  <c:v>Baseline (2017-2018)</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Sheet2!$B$1:$D$1</c:f>
              <c:strCache>
                <c:ptCount val="3"/>
                <c:pt idx="0">
                  <c:v>Advanced Degrees</c:v>
                </c:pt>
                <c:pt idx="1">
                  <c:v>Bachelor's Degree</c:v>
                </c:pt>
                <c:pt idx="2">
                  <c:v>Other</c:v>
                </c:pt>
              </c:strCache>
            </c:strRef>
          </c:cat>
          <c:val>
            <c:numRef>
              <c:f>Sheet2!$B$2:$D$2</c:f>
              <c:numCache>
                <c:formatCode>0%</c:formatCode>
                <c:ptCount val="3"/>
                <c:pt idx="0">
                  <c:v>0.56000000000000005</c:v>
                </c:pt>
                <c:pt idx="1">
                  <c:v>0.4</c:v>
                </c:pt>
                <c:pt idx="2">
                  <c:v>0.04</c:v>
                </c:pt>
              </c:numCache>
            </c:numRef>
          </c:val>
          <c:extLst>
            <c:ext xmlns:c16="http://schemas.microsoft.com/office/drawing/2014/chart" uri="{C3380CC4-5D6E-409C-BE32-E72D297353CC}">
              <c16:uniqueId val="{00000000-8BE5-764D-BC3C-07C5E12D78D1}"/>
            </c:ext>
          </c:extLst>
        </c:ser>
        <c:ser>
          <c:idx val="1"/>
          <c:order val="1"/>
          <c:tx>
            <c:strRef>
              <c:f>Sheet2!$A$3</c:f>
              <c:strCache>
                <c:ptCount val="1"/>
                <c:pt idx="0">
                  <c:v>2018-2019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Sheet2!$B$1:$D$1</c:f>
              <c:strCache>
                <c:ptCount val="3"/>
                <c:pt idx="0">
                  <c:v>Advanced Degrees</c:v>
                </c:pt>
                <c:pt idx="1">
                  <c:v>Bachelor's Degree</c:v>
                </c:pt>
                <c:pt idx="2">
                  <c:v>Other</c:v>
                </c:pt>
              </c:strCache>
            </c:strRef>
          </c:cat>
          <c:val>
            <c:numRef>
              <c:f>Sheet2!$B$3:$D$3</c:f>
              <c:numCache>
                <c:formatCode>0%</c:formatCode>
                <c:ptCount val="3"/>
                <c:pt idx="0">
                  <c:v>0.47</c:v>
                </c:pt>
                <c:pt idx="1">
                  <c:v>0.46</c:v>
                </c:pt>
                <c:pt idx="2">
                  <c:v>7.0000000000000007E-2</c:v>
                </c:pt>
              </c:numCache>
            </c:numRef>
          </c:val>
          <c:extLst>
            <c:ext xmlns:c16="http://schemas.microsoft.com/office/drawing/2014/chart" uri="{C3380CC4-5D6E-409C-BE32-E72D297353CC}">
              <c16:uniqueId val="{00000001-8BE5-764D-BC3C-07C5E12D78D1}"/>
            </c:ext>
          </c:extLst>
        </c:ser>
        <c:dLbls>
          <c:dLblPos val="outEnd"/>
          <c:showLegendKey val="0"/>
          <c:showVal val="1"/>
          <c:showCatName val="0"/>
          <c:showSerName val="0"/>
          <c:showPercent val="0"/>
          <c:showBubbleSize val="0"/>
        </c:dLbls>
        <c:gapWidth val="219"/>
        <c:overlap val="-27"/>
        <c:axId val="1600366079"/>
        <c:axId val="1628056927"/>
      </c:barChart>
      <c:catAx>
        <c:axId val="16003660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28056927"/>
        <c:crosses val="autoZero"/>
        <c:auto val="1"/>
        <c:lblAlgn val="ctr"/>
        <c:lblOffset val="100"/>
        <c:noMultiLvlLbl val="0"/>
      </c:catAx>
      <c:valAx>
        <c:axId val="1628056927"/>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600366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111111111111109E-2"/>
          <c:y val="7.407407407407407E-2"/>
          <c:w val="0.93888888888888888"/>
          <c:h val="0.8416746864975212"/>
        </c:manualLayout>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'PM 19'!$P$36:$P$38</c:f>
              <c:strCache>
                <c:ptCount val="3"/>
                <c:pt idx="0">
                  <c:v>Family</c:v>
                </c:pt>
                <c:pt idx="1">
                  <c:v>Staff</c:v>
                </c:pt>
                <c:pt idx="2">
                  <c:v>Teacher</c:v>
                </c:pt>
              </c:strCache>
            </c:strRef>
          </c:cat>
          <c:val>
            <c:numRef>
              <c:f>'PM 19'!$Q$36:$Q$38</c:f>
              <c:numCache>
                <c:formatCode>0%</c:formatCode>
                <c:ptCount val="3"/>
                <c:pt idx="0">
                  <c:v>0.85159010600706708</c:v>
                </c:pt>
                <c:pt idx="1">
                  <c:v>0.56666666666666665</c:v>
                </c:pt>
                <c:pt idx="2">
                  <c:v>0.47619047619047616</c:v>
                </c:pt>
              </c:numCache>
            </c:numRef>
          </c:val>
          <c:extLst>
            <c:ext xmlns:c16="http://schemas.microsoft.com/office/drawing/2014/chart" uri="{C3380CC4-5D6E-409C-BE32-E72D297353CC}">
              <c16:uniqueId val="{00000000-A88F-4204-9300-0F9BC0575A19}"/>
            </c:ext>
          </c:extLst>
        </c:ser>
        <c:dLbls>
          <c:dLblPos val="inEnd"/>
          <c:showLegendKey val="0"/>
          <c:showVal val="1"/>
          <c:showCatName val="0"/>
          <c:showSerName val="0"/>
          <c:showPercent val="0"/>
          <c:showBubbleSize val="0"/>
        </c:dLbls>
        <c:gapWidth val="219"/>
        <c:overlap val="-27"/>
        <c:axId val="333974056"/>
        <c:axId val="333975368"/>
      </c:barChart>
      <c:catAx>
        <c:axId val="33397405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3975368"/>
        <c:crosses val="autoZero"/>
        <c:auto val="1"/>
        <c:lblAlgn val="ctr"/>
        <c:lblOffset val="100"/>
        <c:noMultiLvlLbl val="0"/>
      </c:catAx>
      <c:valAx>
        <c:axId val="3339753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33397405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Sheet1!$N$21</c:f>
              <c:strCache>
                <c:ptCount val="1"/>
                <c:pt idx="0">
                  <c:v>Student Leaders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Sheet1!$M$22:$M$23</c:f>
              <c:strCache>
                <c:ptCount val="2"/>
                <c:pt idx="0">
                  <c:v>2017-2018</c:v>
                </c:pt>
                <c:pt idx="1">
                  <c:v>2018-2019</c:v>
                </c:pt>
              </c:strCache>
            </c:strRef>
          </c:cat>
          <c:val>
            <c:numRef>
              <c:f>Sheet1!$N$22:$N$23</c:f>
              <c:numCache>
                <c:formatCode>General</c:formatCode>
                <c:ptCount val="2"/>
                <c:pt idx="0">
                  <c:v>67</c:v>
                </c:pt>
                <c:pt idx="1">
                  <c:v>58</c:v>
                </c:pt>
              </c:numCache>
            </c:numRef>
          </c:val>
          <c:extLst>
            <c:ext xmlns:c16="http://schemas.microsoft.com/office/drawing/2014/chart" uri="{C3380CC4-5D6E-409C-BE32-E72D297353CC}">
              <c16:uniqueId val="{00000000-B339-453E-8B71-5824CDF8C3F3}"/>
            </c:ext>
          </c:extLst>
        </c:ser>
        <c:ser>
          <c:idx val="1"/>
          <c:order val="1"/>
          <c:tx>
            <c:strRef>
              <c:f>Sheet1!$O$21</c:f>
              <c:strCache>
                <c:ptCount val="1"/>
                <c:pt idx="0">
                  <c:v>Student Leaders Involved in Multiple Leadership Opportunities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Sheet1!$M$22:$M$23</c:f>
              <c:strCache>
                <c:ptCount val="2"/>
                <c:pt idx="0">
                  <c:v>2017-2018</c:v>
                </c:pt>
                <c:pt idx="1">
                  <c:v>2018-2019</c:v>
                </c:pt>
              </c:strCache>
            </c:strRef>
          </c:cat>
          <c:val>
            <c:numRef>
              <c:f>Sheet1!$O$22:$O$23</c:f>
              <c:numCache>
                <c:formatCode>General</c:formatCode>
                <c:ptCount val="2"/>
                <c:pt idx="0">
                  <c:v>2</c:v>
                </c:pt>
                <c:pt idx="1">
                  <c:v>4</c:v>
                </c:pt>
              </c:numCache>
            </c:numRef>
          </c:val>
          <c:extLst>
            <c:ext xmlns:c16="http://schemas.microsoft.com/office/drawing/2014/chart" uri="{C3380CC4-5D6E-409C-BE32-E72D297353CC}">
              <c16:uniqueId val="{00000001-B339-453E-8B71-5824CDF8C3F3}"/>
            </c:ext>
          </c:extLst>
        </c:ser>
        <c:dLbls>
          <c:dLblPos val="ctr"/>
          <c:showLegendKey val="0"/>
          <c:showVal val="1"/>
          <c:showCatName val="0"/>
          <c:showSerName val="0"/>
          <c:showPercent val="0"/>
          <c:showBubbleSize val="0"/>
        </c:dLbls>
        <c:gapWidth val="150"/>
        <c:overlap val="100"/>
        <c:axId val="561648016"/>
        <c:axId val="561643096"/>
      </c:barChart>
      <c:catAx>
        <c:axId val="5616480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1643096"/>
        <c:crosses val="autoZero"/>
        <c:auto val="1"/>
        <c:lblAlgn val="ctr"/>
        <c:lblOffset val="100"/>
        <c:noMultiLvlLbl val="0"/>
      </c:catAx>
      <c:valAx>
        <c:axId val="561643096"/>
        <c:scaling>
          <c:orientation val="minMax"/>
          <c:min val="3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561648016"/>
        <c:crosses val="autoZero"/>
        <c:crossBetween val="between"/>
        <c:majorUnit val="6"/>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Secondary Reading</a:t>
            </a:r>
            <a:r>
              <a:rPr lang="en-US" baseline="0" dirty="0"/>
              <a:t> Performance: All Students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'Reading Subgroup'!$A$43</c:f>
              <c:strCache>
                <c:ptCount val="1"/>
                <c:pt idx="0">
                  <c:v>High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'Reading Subgroup'!$B$42:$C$42</c:f>
              <c:strCache>
                <c:ptCount val="2"/>
                <c:pt idx="0">
                  <c:v>2017-2018</c:v>
                </c:pt>
                <c:pt idx="1">
                  <c:v>2018-2019</c:v>
                </c:pt>
              </c:strCache>
            </c:strRef>
          </c:cat>
          <c:val>
            <c:numRef>
              <c:f>'Reading Subgroup'!$B$43:$C$43</c:f>
              <c:numCache>
                <c:formatCode>General</c:formatCode>
                <c:ptCount val="2"/>
                <c:pt idx="0">
                  <c:v>67</c:v>
                </c:pt>
                <c:pt idx="1">
                  <c:v>74</c:v>
                </c:pt>
              </c:numCache>
            </c:numRef>
          </c:val>
          <c:extLst>
            <c:ext xmlns:c16="http://schemas.microsoft.com/office/drawing/2014/chart" uri="{C3380CC4-5D6E-409C-BE32-E72D297353CC}">
              <c16:uniqueId val="{00000000-2EF4-B749-9DBF-15B2A8944231}"/>
            </c:ext>
          </c:extLst>
        </c:ser>
        <c:ser>
          <c:idx val="1"/>
          <c:order val="1"/>
          <c:tx>
            <c:strRef>
              <c:f>'Reading Subgroup'!$A$44</c:f>
              <c:strCache>
                <c:ptCount val="1"/>
                <c:pt idx="0">
                  <c:v>State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'Reading Subgroup'!$B$42:$C$42</c:f>
              <c:strCache>
                <c:ptCount val="2"/>
                <c:pt idx="0">
                  <c:v>2017-2018</c:v>
                </c:pt>
                <c:pt idx="1">
                  <c:v>2018-2019</c:v>
                </c:pt>
              </c:strCache>
            </c:strRef>
          </c:cat>
          <c:val>
            <c:numRef>
              <c:f>'Reading Subgroup'!$B$44:$C$44</c:f>
              <c:numCache>
                <c:formatCode>General</c:formatCode>
                <c:ptCount val="2"/>
                <c:pt idx="0">
                  <c:v>79</c:v>
                </c:pt>
                <c:pt idx="1">
                  <c:v>78</c:v>
                </c:pt>
              </c:numCache>
            </c:numRef>
          </c:val>
          <c:extLst>
            <c:ext xmlns:c16="http://schemas.microsoft.com/office/drawing/2014/chart" uri="{C3380CC4-5D6E-409C-BE32-E72D297353CC}">
              <c16:uniqueId val="{00000001-2EF4-B749-9DBF-15B2A8944231}"/>
            </c:ext>
          </c:extLst>
        </c:ser>
        <c:dLbls>
          <c:dLblPos val="inEnd"/>
          <c:showLegendKey val="0"/>
          <c:showVal val="1"/>
          <c:showCatName val="0"/>
          <c:showSerName val="0"/>
          <c:showPercent val="0"/>
          <c:showBubbleSize val="0"/>
        </c:dLbls>
        <c:gapWidth val="219"/>
        <c:overlap val="-27"/>
        <c:axId val="1381382384"/>
        <c:axId val="1116283008"/>
      </c:barChart>
      <c:catAx>
        <c:axId val="1381382384"/>
        <c:scaling>
          <c:orientation val="minMax"/>
        </c:scaling>
        <c:delete val="1"/>
        <c:axPos val="b"/>
        <c:numFmt formatCode="General" sourceLinked="1"/>
        <c:majorTickMark val="none"/>
        <c:minorTickMark val="none"/>
        <c:tickLblPos val="nextTo"/>
        <c:crossAx val="1116283008"/>
        <c:crosses val="autoZero"/>
        <c:auto val="1"/>
        <c:lblAlgn val="ctr"/>
        <c:lblOffset val="100"/>
        <c:noMultiLvlLbl val="0"/>
      </c:catAx>
      <c:valAx>
        <c:axId val="1116283008"/>
        <c:scaling>
          <c:orientation val="minMax"/>
          <c:max val="10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381382384"/>
        <c:crosses val="autoZero"/>
        <c:crossBetween val="between"/>
        <c:majorUnit val="20"/>
        <c:min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Elementary</a:t>
            </a:r>
            <a:r>
              <a:rPr lang="en-US" baseline="0" dirty="0"/>
              <a:t> </a:t>
            </a:r>
            <a:r>
              <a:rPr lang="en-US" dirty="0"/>
              <a:t>Reading</a:t>
            </a:r>
            <a:r>
              <a:rPr lang="en-US" baseline="0" dirty="0"/>
              <a:t> Performance: All Students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'Reading Subgroup'!$A$48</c:f>
              <c:strCache>
                <c:ptCount val="1"/>
                <c:pt idx="0">
                  <c:v>Elementary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'Reading Subgroup'!$B$47:$C$47</c:f>
              <c:strCache>
                <c:ptCount val="2"/>
                <c:pt idx="0">
                  <c:v>2017-2018</c:v>
                </c:pt>
                <c:pt idx="1">
                  <c:v>2018-2019</c:v>
                </c:pt>
              </c:strCache>
            </c:strRef>
          </c:cat>
          <c:val>
            <c:numRef>
              <c:f>'Reading Subgroup'!$B$48:$C$48</c:f>
              <c:numCache>
                <c:formatCode>General</c:formatCode>
                <c:ptCount val="2"/>
                <c:pt idx="0">
                  <c:v>70</c:v>
                </c:pt>
                <c:pt idx="1">
                  <c:v>73</c:v>
                </c:pt>
              </c:numCache>
            </c:numRef>
          </c:val>
          <c:extLst>
            <c:ext xmlns:c16="http://schemas.microsoft.com/office/drawing/2014/chart" uri="{C3380CC4-5D6E-409C-BE32-E72D297353CC}">
              <c16:uniqueId val="{00000000-46CC-AB40-8B5E-B249E4EDB1C5}"/>
            </c:ext>
          </c:extLst>
        </c:ser>
        <c:ser>
          <c:idx val="1"/>
          <c:order val="1"/>
          <c:tx>
            <c:strRef>
              <c:f>'Reading Subgroup'!$A$49</c:f>
              <c:strCache>
                <c:ptCount val="1"/>
                <c:pt idx="0">
                  <c:v>State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'Reading Subgroup'!$B$47:$C$47</c:f>
              <c:strCache>
                <c:ptCount val="2"/>
                <c:pt idx="0">
                  <c:v>2017-2018</c:v>
                </c:pt>
                <c:pt idx="1">
                  <c:v>2018-2019</c:v>
                </c:pt>
              </c:strCache>
            </c:strRef>
          </c:cat>
          <c:val>
            <c:numRef>
              <c:f>'Reading Subgroup'!$B$49:$C$49</c:f>
              <c:numCache>
                <c:formatCode>General</c:formatCode>
                <c:ptCount val="2"/>
                <c:pt idx="0">
                  <c:v>79</c:v>
                </c:pt>
                <c:pt idx="1">
                  <c:v>78</c:v>
                </c:pt>
              </c:numCache>
            </c:numRef>
          </c:val>
          <c:extLst>
            <c:ext xmlns:c16="http://schemas.microsoft.com/office/drawing/2014/chart" uri="{C3380CC4-5D6E-409C-BE32-E72D297353CC}">
              <c16:uniqueId val="{00000001-46CC-AB40-8B5E-B249E4EDB1C5}"/>
            </c:ext>
          </c:extLst>
        </c:ser>
        <c:dLbls>
          <c:dLblPos val="inEnd"/>
          <c:showLegendKey val="0"/>
          <c:showVal val="1"/>
          <c:showCatName val="0"/>
          <c:showSerName val="0"/>
          <c:showPercent val="0"/>
          <c:showBubbleSize val="0"/>
        </c:dLbls>
        <c:gapWidth val="219"/>
        <c:overlap val="-27"/>
        <c:axId val="1453897072"/>
        <c:axId val="1120797872"/>
      </c:barChart>
      <c:catAx>
        <c:axId val="1453897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0797872"/>
        <c:crosses val="autoZero"/>
        <c:auto val="1"/>
        <c:lblAlgn val="ctr"/>
        <c:lblOffset val="100"/>
        <c:noMultiLvlLbl val="0"/>
      </c:catAx>
      <c:valAx>
        <c:axId val="1120797872"/>
        <c:scaling>
          <c:orientation val="minMax"/>
          <c:max val="80"/>
          <c:min val="0"/>
        </c:scaling>
        <c:delete val="1"/>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53897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Division</a:t>
            </a:r>
            <a:r>
              <a:rPr lang="en-US" baseline="0" dirty="0"/>
              <a:t> </a:t>
            </a:r>
            <a:r>
              <a:rPr lang="en-US" dirty="0"/>
              <a:t>Mathematics Performance:</a:t>
            </a:r>
            <a:r>
              <a:rPr lang="en-US" baseline="0" dirty="0"/>
              <a:t> All Students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'All Students-all subjects'!$B$8</c:f>
              <c:strCache>
                <c:ptCount val="1"/>
                <c:pt idx="0">
                  <c:v>Division</c:v>
                </c:pt>
              </c:strCache>
            </c:strRef>
          </c:tx>
          <c:spPr>
            <a:solidFill>
              <a:schemeClr val="accent1"/>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6C07-4E22-AD74-7D34135BFFDC}"/>
                </c:ext>
              </c:extLst>
            </c:dLbl>
            <c:dLbl>
              <c:idx val="1"/>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6C07-4E22-AD74-7D34135BFFDC}"/>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Students-all subjects'!$A$9:$A$10</c:f>
              <c:strCache>
                <c:ptCount val="2"/>
                <c:pt idx="0">
                  <c:v>2017-2018</c:v>
                </c:pt>
                <c:pt idx="1">
                  <c:v>2018-2019</c:v>
                </c:pt>
              </c:strCache>
            </c:strRef>
          </c:cat>
          <c:val>
            <c:numRef>
              <c:f>'All Students-all subjects'!$B$9:$B$10</c:f>
              <c:numCache>
                <c:formatCode>General</c:formatCode>
                <c:ptCount val="2"/>
                <c:pt idx="0">
                  <c:v>51</c:v>
                </c:pt>
                <c:pt idx="1">
                  <c:v>67</c:v>
                </c:pt>
              </c:numCache>
            </c:numRef>
          </c:val>
          <c:extLst>
            <c:ext xmlns:c16="http://schemas.microsoft.com/office/drawing/2014/chart" uri="{C3380CC4-5D6E-409C-BE32-E72D297353CC}">
              <c16:uniqueId val="{00000002-6C07-4E22-AD74-7D34135BFFDC}"/>
            </c:ext>
          </c:extLst>
        </c:ser>
        <c:ser>
          <c:idx val="1"/>
          <c:order val="1"/>
          <c:tx>
            <c:strRef>
              <c:f>'All Students-all subjects'!$C$8</c:f>
              <c:strCache>
                <c:ptCount val="1"/>
                <c:pt idx="0">
                  <c:v>State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Students-all subjects'!$A$9:$A$10</c:f>
              <c:strCache>
                <c:ptCount val="2"/>
                <c:pt idx="0">
                  <c:v>2017-2018</c:v>
                </c:pt>
                <c:pt idx="1">
                  <c:v>2018-2019</c:v>
                </c:pt>
              </c:strCache>
            </c:strRef>
          </c:cat>
          <c:val>
            <c:numRef>
              <c:f>'All Students-all subjects'!$C$9:$C$10</c:f>
              <c:numCache>
                <c:formatCode>General</c:formatCode>
                <c:ptCount val="2"/>
                <c:pt idx="0">
                  <c:v>77</c:v>
                </c:pt>
                <c:pt idx="1">
                  <c:v>82</c:v>
                </c:pt>
              </c:numCache>
            </c:numRef>
          </c:val>
          <c:extLst>
            <c:ext xmlns:c16="http://schemas.microsoft.com/office/drawing/2014/chart" uri="{C3380CC4-5D6E-409C-BE32-E72D297353CC}">
              <c16:uniqueId val="{00000003-6C07-4E22-AD74-7D34135BFFDC}"/>
            </c:ext>
          </c:extLst>
        </c:ser>
        <c:dLbls>
          <c:dLblPos val="inEnd"/>
          <c:showLegendKey val="0"/>
          <c:showVal val="1"/>
          <c:showCatName val="0"/>
          <c:showSerName val="0"/>
          <c:showPercent val="0"/>
          <c:showBubbleSize val="0"/>
        </c:dLbls>
        <c:gapWidth val="219"/>
        <c:overlap val="-27"/>
        <c:axId val="505506464"/>
        <c:axId val="505502856"/>
      </c:barChart>
      <c:catAx>
        <c:axId val="505506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5502856"/>
        <c:crosses val="autoZero"/>
        <c:auto val="1"/>
        <c:lblAlgn val="ctr"/>
        <c:lblOffset val="100"/>
        <c:noMultiLvlLbl val="0"/>
      </c:catAx>
      <c:valAx>
        <c:axId val="50550285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5506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Secondary Math</a:t>
            </a:r>
            <a:r>
              <a:rPr lang="en-US" baseline="0" dirty="0"/>
              <a:t> Performance: All Students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'Math Subgroup'!$A$39</c:f>
              <c:strCache>
                <c:ptCount val="1"/>
                <c:pt idx="0">
                  <c:v>High School</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 Subgroup'!$B$38:$C$38</c:f>
              <c:strCache>
                <c:ptCount val="2"/>
                <c:pt idx="0">
                  <c:v>2017-2018</c:v>
                </c:pt>
                <c:pt idx="1">
                  <c:v>2018-2019</c:v>
                </c:pt>
              </c:strCache>
            </c:strRef>
          </c:cat>
          <c:val>
            <c:numRef>
              <c:f>'Math Subgroup'!$B$39:$C$39</c:f>
              <c:numCache>
                <c:formatCode>General</c:formatCode>
                <c:ptCount val="2"/>
                <c:pt idx="0">
                  <c:v>41</c:v>
                </c:pt>
                <c:pt idx="1">
                  <c:v>63</c:v>
                </c:pt>
              </c:numCache>
            </c:numRef>
          </c:val>
          <c:extLst>
            <c:ext xmlns:c16="http://schemas.microsoft.com/office/drawing/2014/chart" uri="{C3380CC4-5D6E-409C-BE32-E72D297353CC}">
              <c16:uniqueId val="{00000000-9302-7848-9526-4F9F9AE581E5}"/>
            </c:ext>
          </c:extLst>
        </c:ser>
        <c:ser>
          <c:idx val="1"/>
          <c:order val="1"/>
          <c:tx>
            <c:strRef>
              <c:f>'Math Subgroup'!$A$40</c:f>
              <c:strCache>
                <c:ptCount val="1"/>
                <c:pt idx="0">
                  <c:v>State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 Subgroup'!$B$38:$C$38</c:f>
              <c:strCache>
                <c:ptCount val="2"/>
                <c:pt idx="0">
                  <c:v>2017-2018</c:v>
                </c:pt>
                <c:pt idx="1">
                  <c:v>2018-2019</c:v>
                </c:pt>
              </c:strCache>
            </c:strRef>
          </c:cat>
          <c:val>
            <c:numRef>
              <c:f>'Math Subgroup'!$B$40:$C$40</c:f>
              <c:numCache>
                <c:formatCode>General</c:formatCode>
                <c:ptCount val="2"/>
                <c:pt idx="0">
                  <c:v>77</c:v>
                </c:pt>
                <c:pt idx="1">
                  <c:v>82</c:v>
                </c:pt>
              </c:numCache>
            </c:numRef>
          </c:val>
          <c:extLst>
            <c:ext xmlns:c16="http://schemas.microsoft.com/office/drawing/2014/chart" uri="{C3380CC4-5D6E-409C-BE32-E72D297353CC}">
              <c16:uniqueId val="{00000001-9302-7848-9526-4F9F9AE581E5}"/>
            </c:ext>
          </c:extLst>
        </c:ser>
        <c:dLbls>
          <c:dLblPos val="inEnd"/>
          <c:showLegendKey val="0"/>
          <c:showVal val="1"/>
          <c:showCatName val="0"/>
          <c:showSerName val="0"/>
          <c:showPercent val="0"/>
          <c:showBubbleSize val="0"/>
        </c:dLbls>
        <c:gapWidth val="219"/>
        <c:overlap val="-27"/>
        <c:axId val="1533605616"/>
        <c:axId val="1120694992"/>
      </c:barChart>
      <c:catAx>
        <c:axId val="153360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0694992"/>
        <c:crosses val="autoZero"/>
        <c:auto val="1"/>
        <c:lblAlgn val="ctr"/>
        <c:lblOffset val="100"/>
        <c:noMultiLvlLbl val="0"/>
      </c:catAx>
      <c:valAx>
        <c:axId val="112069499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33605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Elementary</a:t>
            </a:r>
            <a:r>
              <a:rPr lang="en-US" baseline="0" dirty="0"/>
              <a:t> </a:t>
            </a:r>
            <a:r>
              <a:rPr lang="en-US" dirty="0"/>
              <a:t>Math</a:t>
            </a:r>
            <a:r>
              <a:rPr lang="en-US" baseline="0" dirty="0"/>
              <a:t> Performance: All Students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'Math Subgroup'!$A$44</c:f>
              <c:strCache>
                <c:ptCount val="1"/>
                <c:pt idx="0">
                  <c:v>Elementary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 Subgroup'!$B$43:$C$43</c:f>
              <c:strCache>
                <c:ptCount val="2"/>
                <c:pt idx="0">
                  <c:v>2017-2018</c:v>
                </c:pt>
                <c:pt idx="1">
                  <c:v>2018-2019</c:v>
                </c:pt>
              </c:strCache>
            </c:strRef>
          </c:cat>
          <c:val>
            <c:numRef>
              <c:f>'Math Subgroup'!$B$44:$C$44</c:f>
              <c:numCache>
                <c:formatCode>General</c:formatCode>
                <c:ptCount val="2"/>
                <c:pt idx="0">
                  <c:v>63</c:v>
                </c:pt>
                <c:pt idx="1">
                  <c:v>73</c:v>
                </c:pt>
              </c:numCache>
            </c:numRef>
          </c:val>
          <c:extLst>
            <c:ext xmlns:c16="http://schemas.microsoft.com/office/drawing/2014/chart" uri="{C3380CC4-5D6E-409C-BE32-E72D297353CC}">
              <c16:uniqueId val="{00000000-E35F-0748-81AF-2664831786AE}"/>
            </c:ext>
          </c:extLst>
        </c:ser>
        <c:ser>
          <c:idx val="1"/>
          <c:order val="1"/>
          <c:tx>
            <c:strRef>
              <c:f>'Math Subgroup'!$A$45</c:f>
              <c:strCache>
                <c:ptCount val="1"/>
                <c:pt idx="0">
                  <c:v>State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'Math Subgroup'!$B$43:$C$43</c:f>
              <c:strCache>
                <c:ptCount val="2"/>
                <c:pt idx="0">
                  <c:v>2017-2018</c:v>
                </c:pt>
                <c:pt idx="1">
                  <c:v>2018-2019</c:v>
                </c:pt>
              </c:strCache>
            </c:strRef>
          </c:cat>
          <c:val>
            <c:numRef>
              <c:f>'Math Subgroup'!$B$45:$C$45</c:f>
              <c:numCache>
                <c:formatCode>General</c:formatCode>
                <c:ptCount val="2"/>
                <c:pt idx="0">
                  <c:v>77</c:v>
                </c:pt>
                <c:pt idx="1">
                  <c:v>82</c:v>
                </c:pt>
              </c:numCache>
            </c:numRef>
          </c:val>
          <c:extLst>
            <c:ext xmlns:c16="http://schemas.microsoft.com/office/drawing/2014/chart" uri="{C3380CC4-5D6E-409C-BE32-E72D297353CC}">
              <c16:uniqueId val="{00000001-E35F-0748-81AF-2664831786AE}"/>
            </c:ext>
          </c:extLst>
        </c:ser>
        <c:dLbls>
          <c:dLblPos val="inEnd"/>
          <c:showLegendKey val="0"/>
          <c:showVal val="1"/>
          <c:showCatName val="0"/>
          <c:showSerName val="0"/>
          <c:showPercent val="0"/>
          <c:showBubbleSize val="0"/>
        </c:dLbls>
        <c:gapWidth val="219"/>
        <c:overlap val="-27"/>
        <c:axId val="1453915360"/>
        <c:axId val="1120232336"/>
      </c:barChart>
      <c:catAx>
        <c:axId val="1453915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20232336"/>
        <c:crosses val="autoZero"/>
        <c:auto val="1"/>
        <c:lblAlgn val="ctr"/>
        <c:lblOffset val="100"/>
        <c:noMultiLvlLbl val="0"/>
      </c:catAx>
      <c:valAx>
        <c:axId val="112023233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453915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Division</a:t>
            </a:r>
            <a:r>
              <a:rPr lang="en-US" baseline="0" dirty="0"/>
              <a:t> Science Performance: All Students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'All Students-all subjects'!$B$13</c:f>
              <c:strCache>
                <c:ptCount val="1"/>
                <c:pt idx="0">
                  <c:v>Division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Students-all subjects'!$A$14:$A$15</c:f>
              <c:strCache>
                <c:ptCount val="2"/>
                <c:pt idx="0">
                  <c:v>2017-2018</c:v>
                </c:pt>
                <c:pt idx="1">
                  <c:v>2018-2019</c:v>
                </c:pt>
              </c:strCache>
            </c:strRef>
          </c:cat>
          <c:val>
            <c:numRef>
              <c:f>'All Students-all subjects'!$B$14:$B$15</c:f>
              <c:numCache>
                <c:formatCode>General</c:formatCode>
                <c:ptCount val="2"/>
                <c:pt idx="0">
                  <c:v>78</c:v>
                </c:pt>
                <c:pt idx="1">
                  <c:v>70</c:v>
                </c:pt>
              </c:numCache>
            </c:numRef>
          </c:val>
          <c:extLst>
            <c:ext xmlns:c16="http://schemas.microsoft.com/office/drawing/2014/chart" uri="{C3380CC4-5D6E-409C-BE32-E72D297353CC}">
              <c16:uniqueId val="{00000000-4ADC-4262-8F06-DB477C086ED2}"/>
            </c:ext>
          </c:extLst>
        </c:ser>
        <c:ser>
          <c:idx val="1"/>
          <c:order val="1"/>
          <c:tx>
            <c:strRef>
              <c:f>'All Students-all subjects'!$C$13</c:f>
              <c:strCache>
                <c:ptCount val="1"/>
                <c:pt idx="0">
                  <c:v>State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'All Students-all subjects'!$A$14:$A$15</c:f>
              <c:strCache>
                <c:ptCount val="2"/>
                <c:pt idx="0">
                  <c:v>2017-2018</c:v>
                </c:pt>
                <c:pt idx="1">
                  <c:v>2018-2019</c:v>
                </c:pt>
              </c:strCache>
            </c:strRef>
          </c:cat>
          <c:val>
            <c:numRef>
              <c:f>'All Students-all subjects'!$C$14:$C$15</c:f>
              <c:numCache>
                <c:formatCode>General</c:formatCode>
                <c:ptCount val="2"/>
                <c:pt idx="0">
                  <c:v>81</c:v>
                </c:pt>
                <c:pt idx="1">
                  <c:v>81</c:v>
                </c:pt>
              </c:numCache>
            </c:numRef>
          </c:val>
          <c:extLst>
            <c:ext xmlns:c16="http://schemas.microsoft.com/office/drawing/2014/chart" uri="{C3380CC4-5D6E-409C-BE32-E72D297353CC}">
              <c16:uniqueId val="{00000001-4ADC-4262-8F06-DB477C086ED2}"/>
            </c:ext>
          </c:extLst>
        </c:ser>
        <c:dLbls>
          <c:dLblPos val="inEnd"/>
          <c:showLegendKey val="0"/>
          <c:showVal val="1"/>
          <c:showCatName val="0"/>
          <c:showSerName val="0"/>
          <c:showPercent val="0"/>
          <c:showBubbleSize val="0"/>
        </c:dLbls>
        <c:gapWidth val="219"/>
        <c:overlap val="-27"/>
        <c:axId val="508323568"/>
        <c:axId val="508320616"/>
      </c:barChart>
      <c:catAx>
        <c:axId val="50832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8320616"/>
        <c:crosses val="autoZero"/>
        <c:auto val="1"/>
        <c:lblAlgn val="ctr"/>
        <c:lblOffset val="100"/>
        <c:noMultiLvlLbl val="0"/>
      </c:catAx>
      <c:valAx>
        <c:axId val="5083206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5083235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Elementary Science</a:t>
            </a:r>
            <a:r>
              <a:rPr lang="en-US" baseline="0" dirty="0"/>
              <a:t> Performance: All Students</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'Science Subgroup'!$A$44</c:f>
              <c:strCache>
                <c:ptCount val="1"/>
                <c:pt idx="0">
                  <c:v>Elementary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'Science Subgroup'!$B$43:$C$43</c:f>
              <c:strCache>
                <c:ptCount val="2"/>
                <c:pt idx="0">
                  <c:v>2017-2018</c:v>
                </c:pt>
                <c:pt idx="1">
                  <c:v>2018-2019</c:v>
                </c:pt>
              </c:strCache>
            </c:strRef>
          </c:cat>
          <c:val>
            <c:numRef>
              <c:f>'Science Subgroup'!$B$44:$C$44</c:f>
              <c:numCache>
                <c:formatCode>General</c:formatCode>
                <c:ptCount val="2"/>
                <c:pt idx="0">
                  <c:v>74</c:v>
                </c:pt>
                <c:pt idx="1">
                  <c:v>50</c:v>
                </c:pt>
              </c:numCache>
            </c:numRef>
          </c:val>
          <c:extLst>
            <c:ext xmlns:c16="http://schemas.microsoft.com/office/drawing/2014/chart" uri="{C3380CC4-5D6E-409C-BE32-E72D297353CC}">
              <c16:uniqueId val="{00000000-8FB6-A545-A961-F7D89FE9DB66}"/>
            </c:ext>
          </c:extLst>
        </c:ser>
        <c:ser>
          <c:idx val="1"/>
          <c:order val="1"/>
          <c:tx>
            <c:strRef>
              <c:f>'Science Subgroup'!$A$45</c:f>
              <c:strCache>
                <c:ptCount val="1"/>
                <c:pt idx="0">
                  <c:v>State</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'Science Subgroup'!$B$43:$C$43</c:f>
              <c:strCache>
                <c:ptCount val="2"/>
                <c:pt idx="0">
                  <c:v>2017-2018</c:v>
                </c:pt>
                <c:pt idx="1">
                  <c:v>2018-2019</c:v>
                </c:pt>
              </c:strCache>
            </c:strRef>
          </c:cat>
          <c:val>
            <c:numRef>
              <c:f>'Science Subgroup'!$B$45:$C$45</c:f>
              <c:numCache>
                <c:formatCode>General</c:formatCode>
                <c:ptCount val="2"/>
                <c:pt idx="0">
                  <c:v>81</c:v>
                </c:pt>
                <c:pt idx="1">
                  <c:v>81</c:v>
                </c:pt>
              </c:numCache>
            </c:numRef>
          </c:val>
          <c:extLst>
            <c:ext xmlns:c16="http://schemas.microsoft.com/office/drawing/2014/chart" uri="{C3380CC4-5D6E-409C-BE32-E72D297353CC}">
              <c16:uniqueId val="{00000001-8FB6-A545-A961-F7D89FE9DB66}"/>
            </c:ext>
          </c:extLst>
        </c:ser>
        <c:dLbls>
          <c:dLblPos val="inEnd"/>
          <c:showLegendKey val="0"/>
          <c:showVal val="1"/>
          <c:showCatName val="0"/>
          <c:showSerName val="0"/>
          <c:showPercent val="0"/>
          <c:showBubbleSize val="0"/>
        </c:dLbls>
        <c:gapWidth val="219"/>
        <c:overlap val="-27"/>
        <c:axId val="1121641776"/>
        <c:axId val="1527830672"/>
      </c:barChart>
      <c:catAx>
        <c:axId val="1121641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27830672"/>
        <c:crosses val="autoZero"/>
        <c:auto val="1"/>
        <c:lblAlgn val="ctr"/>
        <c:lblOffset val="100"/>
        <c:noMultiLvlLbl val="0"/>
      </c:catAx>
      <c:valAx>
        <c:axId val="152783067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21641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58B8EB65-FCB1-492D-96F1-1EEFDB36395A}" type="datetimeFigureOut">
              <a:rPr lang="en-US" smtClean="0"/>
              <a:t>4/9/2020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28B7C37-3688-416D-8869-513F3AB67DF6}" type="slidenum">
              <a:rPr lang="en-US" smtClean="0"/>
              <a:t>‹#›</a:t>
            </a:fld>
            <a:endParaRPr lang="en-US" dirty="0"/>
          </a:p>
        </p:txBody>
      </p:sp>
    </p:spTree>
    <p:extLst>
      <p:ext uri="{BB962C8B-B14F-4D97-AF65-F5344CB8AC3E}">
        <p14:creationId xmlns:p14="http://schemas.microsoft.com/office/powerpoint/2010/main" val="26792278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272A57C-5FAA-4E66-BDD9-A79C3D547D7C}" type="datetimeFigureOut">
              <a:rPr lang="en-US" smtClean="0"/>
              <a:t>4/9/2020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19303DE-3E45-4DD3-9505-92EF4803EF97}" type="slidenum">
              <a:rPr lang="en-US" smtClean="0"/>
              <a:t>‹#›</a:t>
            </a:fld>
            <a:endParaRPr lang="en-US" dirty="0"/>
          </a:p>
        </p:txBody>
      </p:sp>
    </p:spTree>
    <p:extLst>
      <p:ext uri="{BB962C8B-B14F-4D97-AF65-F5344CB8AC3E}">
        <p14:creationId xmlns:p14="http://schemas.microsoft.com/office/powerpoint/2010/main" val="587102967"/>
      </p:ext>
    </p:extLst>
  </p:cSld>
  <p:clrMap bg1="lt1" tx1="dk1" bg2="lt2" tx2="dk2" accent1="accent1" accent2="accent2" accent3="accent3" accent4="accent4" accent5="accent5" accent6="accent6" hlink="hlink" folHlink="folHlink"/>
  <p:notesStyle>
    <a:lvl1pPr marL="114300" indent="-114300" algn="l" defTabSz="914400" rtl="0" eaLnBrk="1" latinLnBrk="0" hangingPunct="1">
      <a:lnSpc>
        <a:spcPct val="110000"/>
      </a:lnSpc>
      <a:spcBef>
        <a:spcPts val="300"/>
      </a:spcBef>
      <a:buFont typeface="Arial" panose="020B0604020202020204" pitchFamily="34" charset="0"/>
      <a:buChar char="•"/>
      <a:defRPr sz="1200" kern="1200">
        <a:solidFill>
          <a:schemeClr val="tx1"/>
        </a:solidFill>
        <a:latin typeface="+mn-lt"/>
        <a:ea typeface="+mn-ea"/>
        <a:cs typeface="+mn-cs"/>
      </a:defRPr>
    </a:lvl1pPr>
    <a:lvl2pPr marL="228600" indent="-114300" algn="l" defTabSz="914400" rtl="0" eaLnBrk="1" latinLnBrk="0" hangingPunct="1">
      <a:lnSpc>
        <a:spcPct val="100000"/>
      </a:lnSpc>
      <a:spcBef>
        <a:spcPts val="300"/>
      </a:spcBef>
      <a:buFont typeface="Arial" panose="020B0604020202020204" pitchFamily="34" charset="0"/>
      <a:buChar char="•"/>
      <a:defRPr sz="1100" kern="1200">
        <a:solidFill>
          <a:schemeClr val="tx1"/>
        </a:solidFill>
        <a:latin typeface="+mn-lt"/>
        <a:ea typeface="+mn-ea"/>
        <a:cs typeface="+mn-cs"/>
      </a:defRPr>
    </a:lvl2pPr>
    <a:lvl3pPr marL="3429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3pPr>
    <a:lvl4pPr marL="4572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4pPr>
    <a:lvl5pPr marL="571500" indent="-114300" algn="l" defTabSz="914400" rtl="0" eaLnBrk="1" latinLnBrk="0" hangingPunct="1">
      <a:lnSpc>
        <a:spcPct val="95000"/>
      </a:lnSpc>
      <a:spcBef>
        <a:spcPts val="300"/>
      </a:spcBef>
      <a:buFont typeface="Arial" panose="020B0604020202020204" pitchFamily="34" charset="0"/>
      <a:buChar char="•"/>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1</a:t>
            </a:fld>
            <a:endParaRPr lang="en-US" dirty="0"/>
          </a:p>
        </p:txBody>
      </p:sp>
    </p:spTree>
    <p:extLst>
      <p:ext uri="{BB962C8B-B14F-4D97-AF65-F5344CB8AC3E}">
        <p14:creationId xmlns:p14="http://schemas.microsoft.com/office/powerpoint/2010/main" val="2078025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12</a:t>
            </a:fld>
            <a:endParaRPr lang="en-US" dirty="0"/>
          </a:p>
        </p:txBody>
      </p:sp>
    </p:spTree>
    <p:extLst>
      <p:ext uri="{BB962C8B-B14F-4D97-AF65-F5344CB8AC3E}">
        <p14:creationId xmlns:p14="http://schemas.microsoft.com/office/powerpoint/2010/main" val="2139672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13</a:t>
            </a:fld>
            <a:endParaRPr lang="en-US" dirty="0"/>
          </a:p>
        </p:txBody>
      </p:sp>
    </p:spTree>
    <p:extLst>
      <p:ext uri="{BB962C8B-B14F-4D97-AF65-F5344CB8AC3E}">
        <p14:creationId xmlns:p14="http://schemas.microsoft.com/office/powerpoint/2010/main" val="31612320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14</a:t>
            </a:fld>
            <a:endParaRPr lang="en-US" dirty="0"/>
          </a:p>
        </p:txBody>
      </p:sp>
    </p:spTree>
    <p:extLst>
      <p:ext uri="{BB962C8B-B14F-4D97-AF65-F5344CB8AC3E}">
        <p14:creationId xmlns:p14="http://schemas.microsoft.com/office/powerpoint/2010/main" val="21935216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15</a:t>
            </a:fld>
            <a:endParaRPr lang="en-US" dirty="0"/>
          </a:p>
        </p:txBody>
      </p:sp>
    </p:spTree>
    <p:extLst>
      <p:ext uri="{BB962C8B-B14F-4D97-AF65-F5344CB8AC3E}">
        <p14:creationId xmlns:p14="http://schemas.microsoft.com/office/powerpoint/2010/main" val="496408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16</a:t>
            </a:fld>
            <a:endParaRPr lang="en-US" dirty="0"/>
          </a:p>
        </p:txBody>
      </p:sp>
    </p:spTree>
    <p:extLst>
      <p:ext uri="{BB962C8B-B14F-4D97-AF65-F5344CB8AC3E}">
        <p14:creationId xmlns:p14="http://schemas.microsoft.com/office/powerpoint/2010/main" val="38913863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18</a:t>
            </a:fld>
            <a:endParaRPr lang="en-US" dirty="0"/>
          </a:p>
        </p:txBody>
      </p:sp>
    </p:spTree>
    <p:extLst>
      <p:ext uri="{BB962C8B-B14F-4D97-AF65-F5344CB8AC3E}">
        <p14:creationId xmlns:p14="http://schemas.microsoft.com/office/powerpoint/2010/main" val="3674538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2017-18 data supplied by CCPS was simply a percentage of students who took a college level course. It did not specify (1) students de-identified so we could ascertain if each occurrence was a single student or if the same student took multiple courses and 2) did not specify if it was only out of seniors or both juniors and seniors. Based on the much higher percentage (34%) and the numbers 16/47 we suspect it may just have been the senior class. </a:t>
            </a:r>
          </a:p>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19</a:t>
            </a:fld>
            <a:endParaRPr lang="en-US" dirty="0"/>
          </a:p>
        </p:txBody>
      </p:sp>
    </p:spTree>
    <p:extLst>
      <p:ext uri="{BB962C8B-B14F-4D97-AF65-F5344CB8AC3E}">
        <p14:creationId xmlns:p14="http://schemas.microsoft.com/office/powerpoint/2010/main" val="1969240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21</a:t>
            </a:fld>
            <a:endParaRPr lang="en-US" dirty="0"/>
          </a:p>
        </p:txBody>
      </p:sp>
    </p:spTree>
    <p:extLst>
      <p:ext uri="{BB962C8B-B14F-4D97-AF65-F5344CB8AC3E}">
        <p14:creationId xmlns:p14="http://schemas.microsoft.com/office/powerpoint/2010/main" val="32333961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23</a:t>
            </a:fld>
            <a:endParaRPr lang="en-US" dirty="0"/>
          </a:p>
        </p:txBody>
      </p:sp>
    </p:spTree>
    <p:extLst>
      <p:ext uri="{BB962C8B-B14F-4D97-AF65-F5344CB8AC3E}">
        <p14:creationId xmlns:p14="http://schemas.microsoft.com/office/powerpoint/2010/main" val="39522384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24</a:t>
            </a:fld>
            <a:endParaRPr lang="en-US" dirty="0"/>
          </a:p>
        </p:txBody>
      </p:sp>
    </p:spTree>
    <p:extLst>
      <p:ext uri="{BB962C8B-B14F-4D97-AF65-F5344CB8AC3E}">
        <p14:creationId xmlns:p14="http://schemas.microsoft.com/office/powerpoint/2010/main" val="2329623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2</a:t>
            </a:fld>
            <a:endParaRPr lang="en-US" dirty="0"/>
          </a:p>
        </p:txBody>
      </p:sp>
    </p:spTree>
    <p:extLst>
      <p:ext uri="{BB962C8B-B14F-4D97-AF65-F5344CB8AC3E}">
        <p14:creationId xmlns:p14="http://schemas.microsoft.com/office/powerpoint/2010/main" val="27836194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25</a:t>
            </a:fld>
            <a:endParaRPr lang="en-US" dirty="0"/>
          </a:p>
        </p:txBody>
      </p:sp>
    </p:spTree>
    <p:extLst>
      <p:ext uri="{BB962C8B-B14F-4D97-AF65-F5344CB8AC3E}">
        <p14:creationId xmlns:p14="http://schemas.microsoft.com/office/powerpoint/2010/main" val="701186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27</a:t>
            </a:fld>
            <a:endParaRPr lang="en-US" dirty="0"/>
          </a:p>
        </p:txBody>
      </p:sp>
    </p:spTree>
    <p:extLst>
      <p:ext uri="{BB962C8B-B14F-4D97-AF65-F5344CB8AC3E}">
        <p14:creationId xmlns:p14="http://schemas.microsoft.com/office/powerpoint/2010/main" val="42527301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29</a:t>
            </a:fld>
            <a:endParaRPr lang="en-US" dirty="0"/>
          </a:p>
        </p:txBody>
      </p:sp>
    </p:spTree>
    <p:extLst>
      <p:ext uri="{BB962C8B-B14F-4D97-AF65-F5344CB8AC3E}">
        <p14:creationId xmlns:p14="http://schemas.microsoft.com/office/powerpoint/2010/main" val="4276102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31</a:t>
            </a:fld>
            <a:endParaRPr lang="en-US" dirty="0"/>
          </a:p>
        </p:txBody>
      </p:sp>
    </p:spTree>
    <p:extLst>
      <p:ext uri="{BB962C8B-B14F-4D97-AF65-F5344CB8AC3E}">
        <p14:creationId xmlns:p14="http://schemas.microsoft.com/office/powerpoint/2010/main" val="1257283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33</a:t>
            </a:fld>
            <a:endParaRPr lang="en-US" dirty="0"/>
          </a:p>
        </p:txBody>
      </p:sp>
    </p:spTree>
    <p:extLst>
      <p:ext uri="{BB962C8B-B14F-4D97-AF65-F5344CB8AC3E}">
        <p14:creationId xmlns:p14="http://schemas.microsoft.com/office/powerpoint/2010/main" val="39232902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34</a:t>
            </a:fld>
            <a:endParaRPr lang="en-US" dirty="0"/>
          </a:p>
        </p:txBody>
      </p:sp>
    </p:spTree>
    <p:extLst>
      <p:ext uri="{BB962C8B-B14F-4D97-AF65-F5344CB8AC3E}">
        <p14:creationId xmlns:p14="http://schemas.microsoft.com/office/powerpoint/2010/main" val="854755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and Todd, what is the plan for the walkthrough form. Is it part of the formative/informal observations for the teacher evaluation system (so it can do double duty)? How often will it be used. I made up the last sentence based on what I guessed would occur. What have you actually planned? Has a version of this form previously been used (it has hallmarks of other things I have used/seen)? What training or interrater reliability observations is planned/anticipated?</a:t>
            </a:r>
          </a:p>
        </p:txBody>
      </p:sp>
      <p:sp>
        <p:nvSpPr>
          <p:cNvPr id="4" name="Slide Number Placeholder 3"/>
          <p:cNvSpPr>
            <a:spLocks noGrp="1"/>
          </p:cNvSpPr>
          <p:nvPr>
            <p:ph type="sldNum" sz="quarter" idx="5"/>
          </p:nvPr>
        </p:nvSpPr>
        <p:spPr/>
        <p:txBody>
          <a:bodyPr/>
          <a:lstStyle/>
          <a:p>
            <a:fld id="{F19303DE-3E45-4DD3-9505-92EF4803EF97}" type="slidenum">
              <a:rPr lang="en-US" smtClean="0"/>
              <a:t>35</a:t>
            </a:fld>
            <a:endParaRPr lang="en-US" dirty="0"/>
          </a:p>
        </p:txBody>
      </p:sp>
    </p:spTree>
    <p:extLst>
      <p:ext uri="{BB962C8B-B14F-4D97-AF65-F5344CB8AC3E}">
        <p14:creationId xmlns:p14="http://schemas.microsoft.com/office/powerpoint/2010/main" val="13833850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Dave and Todd, what is the plan for the walkthrough form. Is it part of the formative/informal observations for the teacher evaluation system (so it can do double duty)? How often will it be used. I made up the last sentence based on what I guessed would occur. What have you actually planned? Has a version of this form previously been used (it has hallmarks of other things I have used/seen)? What training or interrater reliability observations is planned/anticipated?</a:t>
            </a:r>
          </a:p>
        </p:txBody>
      </p:sp>
      <p:sp>
        <p:nvSpPr>
          <p:cNvPr id="4" name="Slide Number Placeholder 3"/>
          <p:cNvSpPr>
            <a:spLocks noGrp="1"/>
          </p:cNvSpPr>
          <p:nvPr>
            <p:ph type="sldNum" sz="quarter" idx="5"/>
          </p:nvPr>
        </p:nvSpPr>
        <p:spPr/>
        <p:txBody>
          <a:bodyPr/>
          <a:lstStyle/>
          <a:p>
            <a:fld id="{F19303DE-3E45-4DD3-9505-92EF4803EF97}" type="slidenum">
              <a:rPr lang="en-US" smtClean="0"/>
              <a:t>36</a:t>
            </a:fld>
            <a:endParaRPr lang="en-US" dirty="0"/>
          </a:p>
        </p:txBody>
      </p:sp>
    </p:spTree>
    <p:extLst>
      <p:ext uri="{BB962C8B-B14F-4D97-AF65-F5344CB8AC3E}">
        <p14:creationId xmlns:p14="http://schemas.microsoft.com/office/powerpoint/2010/main" val="1591117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marR="0" lvl="0" indent="-1143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dirty="0"/>
              <a:t>Dave and Todd, this is a new slide. As you may recall we sent the initial rough draft missing a few slides.</a:t>
            </a:r>
          </a:p>
          <a:p>
            <a:pPr marL="114300" marR="0" lvl="0" indent="-114300" algn="l" defTabSz="914400" rtl="0" eaLnBrk="1" fontAlgn="auto" latinLnBrk="0" hangingPunct="1">
              <a:lnSpc>
                <a:spcPct val="110000"/>
              </a:lnSpc>
              <a:spcBef>
                <a:spcPts val="300"/>
              </a:spcBef>
              <a:spcAft>
                <a:spcPts val="0"/>
              </a:spcAft>
              <a:buClrTx/>
              <a:buSzTx/>
              <a:buFont typeface="Arial" panose="020B0604020202020204" pitchFamily="34" charset="0"/>
              <a:buChar char="•"/>
              <a:tabLst/>
              <a:defRPr/>
            </a:pPr>
            <a:r>
              <a:rPr lang="en-US" dirty="0"/>
              <a:t>I saw a Facebook post for recruiting volunteers. Will the schools be tracking the hours that the volunteers contribute? I listed the school secretary as a person who could supply the information, but perhaps there is someone else in the division who would be better. </a:t>
            </a:r>
          </a:p>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37</a:t>
            </a:fld>
            <a:endParaRPr lang="en-US" dirty="0"/>
          </a:p>
        </p:txBody>
      </p:sp>
    </p:spTree>
    <p:extLst>
      <p:ext uri="{BB962C8B-B14F-4D97-AF65-F5344CB8AC3E}">
        <p14:creationId xmlns:p14="http://schemas.microsoft.com/office/powerpoint/2010/main" val="2443405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4</a:t>
            </a:fld>
            <a:endParaRPr lang="en-US" dirty="0"/>
          </a:p>
        </p:txBody>
      </p:sp>
    </p:spTree>
    <p:extLst>
      <p:ext uri="{BB962C8B-B14F-4D97-AF65-F5344CB8AC3E}">
        <p14:creationId xmlns:p14="http://schemas.microsoft.com/office/powerpoint/2010/main" val="1091022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6</a:t>
            </a:fld>
            <a:endParaRPr lang="en-US" dirty="0"/>
          </a:p>
        </p:txBody>
      </p:sp>
    </p:spTree>
    <p:extLst>
      <p:ext uri="{BB962C8B-B14F-4D97-AF65-F5344CB8AC3E}">
        <p14:creationId xmlns:p14="http://schemas.microsoft.com/office/powerpoint/2010/main" val="2051866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7</a:t>
            </a:fld>
            <a:endParaRPr lang="en-US" dirty="0"/>
          </a:p>
        </p:txBody>
      </p:sp>
    </p:spTree>
    <p:extLst>
      <p:ext uri="{BB962C8B-B14F-4D97-AF65-F5344CB8AC3E}">
        <p14:creationId xmlns:p14="http://schemas.microsoft.com/office/powerpoint/2010/main" val="1451526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8</a:t>
            </a:fld>
            <a:endParaRPr lang="en-US" dirty="0"/>
          </a:p>
        </p:txBody>
      </p:sp>
    </p:spTree>
    <p:extLst>
      <p:ext uri="{BB962C8B-B14F-4D97-AF65-F5344CB8AC3E}">
        <p14:creationId xmlns:p14="http://schemas.microsoft.com/office/powerpoint/2010/main" val="2191045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9</a:t>
            </a:fld>
            <a:endParaRPr lang="en-US" dirty="0"/>
          </a:p>
        </p:txBody>
      </p:sp>
    </p:spTree>
    <p:extLst>
      <p:ext uri="{BB962C8B-B14F-4D97-AF65-F5344CB8AC3E}">
        <p14:creationId xmlns:p14="http://schemas.microsoft.com/office/powerpoint/2010/main" val="4016839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10</a:t>
            </a:fld>
            <a:endParaRPr lang="en-US" dirty="0"/>
          </a:p>
        </p:txBody>
      </p:sp>
    </p:spTree>
    <p:extLst>
      <p:ext uri="{BB962C8B-B14F-4D97-AF65-F5344CB8AC3E}">
        <p14:creationId xmlns:p14="http://schemas.microsoft.com/office/powerpoint/2010/main" val="35272749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9303DE-3E45-4DD3-9505-92EF4803EF97}" type="slidenum">
              <a:rPr lang="en-US" smtClean="0"/>
              <a:t>11</a:t>
            </a:fld>
            <a:endParaRPr lang="en-US" dirty="0"/>
          </a:p>
        </p:txBody>
      </p:sp>
    </p:spTree>
    <p:extLst>
      <p:ext uri="{BB962C8B-B14F-4D97-AF65-F5344CB8AC3E}">
        <p14:creationId xmlns:p14="http://schemas.microsoft.com/office/powerpoint/2010/main" val="3801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ag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358924"/>
            <a:ext cx="4866908" cy="2742289"/>
          </a:xfrm>
        </p:spPr>
        <p:txBody>
          <a:bodyPr/>
          <a:lstStyle>
            <a:lvl1pPr>
              <a:lnSpc>
                <a:spcPct val="90000"/>
              </a:lnSpc>
              <a:defRPr sz="6600" kern="100" cap="all" spc="-200" baseline="0">
                <a:solidFill>
                  <a:schemeClr val="bg1"/>
                </a:solidFill>
              </a:defRPr>
            </a:lvl1pPr>
          </a:lstStyle>
          <a:p>
            <a:r>
              <a:rPr lang="en-US" dirty="0"/>
              <a:t>add </a:t>
            </a:r>
            <a:r>
              <a:rPr lang="en-US" dirty="0" err="1"/>
              <a:t>slidedoc</a:t>
            </a:r>
            <a:r>
              <a:rPr lang="en-US" dirty="0"/>
              <a:t> title</a:t>
            </a:r>
          </a:p>
        </p:txBody>
      </p:sp>
      <p:sp>
        <p:nvSpPr>
          <p:cNvPr id="60" name="Text Placeholder 59"/>
          <p:cNvSpPr>
            <a:spLocks noGrp="1"/>
          </p:cNvSpPr>
          <p:nvPr>
            <p:ph type="body" sz="quarter" idx="10"/>
          </p:nvPr>
        </p:nvSpPr>
        <p:spPr>
          <a:xfrm>
            <a:off x="457200" y="3496727"/>
            <a:ext cx="1497013" cy="2512484"/>
          </a:xfrm>
        </p:spPr>
        <p:txBody>
          <a:bodyPr anchor="b"/>
          <a:lstStyle>
            <a:lvl1pPr>
              <a:lnSpc>
                <a:spcPct val="100000"/>
              </a:lnSpc>
              <a:defRPr sz="1300">
                <a:solidFill>
                  <a:schemeClr val="tx2"/>
                </a:solidFill>
              </a:defRPr>
            </a:lvl1pPr>
            <a:lvl2pPr>
              <a:defRPr b="1"/>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2" name="Straight Connector 61"/>
          <p:cNvCxnSpPr>
            <a:cxnSpLocks/>
          </p:cNvCxnSpPr>
          <p:nvPr userDrawn="1"/>
        </p:nvCxnSpPr>
        <p:spPr>
          <a:xfrm>
            <a:off x="457200" y="6178550"/>
            <a:ext cx="243378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3" name="Text Placeholder 59"/>
          <p:cNvSpPr>
            <a:spLocks noGrp="1"/>
          </p:cNvSpPr>
          <p:nvPr>
            <p:ph type="body" sz="quarter" idx="11"/>
          </p:nvPr>
        </p:nvSpPr>
        <p:spPr>
          <a:xfrm>
            <a:off x="5509344" y="5181598"/>
            <a:ext cx="1497013" cy="1022351"/>
          </a:xfrm>
        </p:spPr>
        <p:txBody>
          <a:bodyPr anchor="b"/>
          <a:lstStyle>
            <a:lvl1pPr algn="r">
              <a:lnSpc>
                <a:spcPct val="100000"/>
              </a:lnSpc>
              <a:defRPr sz="1300" b="1">
                <a:solidFill>
                  <a:schemeClr val="bg1"/>
                </a:solidFill>
              </a:defRPr>
            </a:lvl1pPr>
            <a:lvl2pPr>
              <a:defRPr b="1"/>
            </a:lvl2pPr>
          </a:lstStyle>
          <a:p>
            <a:pPr lvl="0"/>
            <a:r>
              <a:rPr lang="en-US" dirty="0"/>
              <a:t>Click to edit Master text styles</a:t>
            </a:r>
          </a:p>
        </p:txBody>
      </p:sp>
      <p:sp>
        <p:nvSpPr>
          <p:cNvPr id="64" name="Text Placeholder 59"/>
          <p:cNvSpPr>
            <a:spLocks noGrp="1"/>
          </p:cNvSpPr>
          <p:nvPr>
            <p:ph type="body" sz="quarter" idx="12"/>
          </p:nvPr>
        </p:nvSpPr>
        <p:spPr>
          <a:xfrm>
            <a:off x="7189787" y="5181598"/>
            <a:ext cx="1497013" cy="1022351"/>
          </a:xfrm>
        </p:spPr>
        <p:txBody>
          <a:bodyPr anchor="b"/>
          <a:lstStyle>
            <a:lvl1pPr algn="r">
              <a:lnSpc>
                <a:spcPct val="100000"/>
              </a:lnSpc>
              <a:defRPr sz="1300" b="1">
                <a:solidFill>
                  <a:schemeClr val="bg1"/>
                </a:solidFill>
              </a:defRPr>
            </a:lvl1pPr>
            <a:lvl2pPr>
              <a:defRPr b="1"/>
            </a:lvl2pPr>
          </a:lstStyle>
          <a:p>
            <a:pPr lvl="0"/>
            <a:r>
              <a:rPr lang="en-US" dirty="0"/>
              <a:t>Click to edit Master text styles</a:t>
            </a:r>
          </a:p>
        </p:txBody>
      </p:sp>
    </p:spTree>
    <p:extLst>
      <p:ext uri="{BB962C8B-B14F-4D97-AF65-F5344CB8AC3E}">
        <p14:creationId xmlns:p14="http://schemas.microsoft.com/office/powerpoint/2010/main" val="33686477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hapter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848100"/>
            <a:ext cx="4229100" cy="2543773"/>
          </a:xfrm>
        </p:spPr>
        <p:txBody>
          <a:bodyPr>
            <a:spAutoFit/>
          </a:bodyPr>
          <a:lstStyle>
            <a:lvl1pPr>
              <a:defRPr sz="5800" kern="100" spc="-200" baseline="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72106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grpSp>
        <p:nvGrpSpPr>
          <p:cNvPr id="4" name="Group 3"/>
          <p:cNvGrpSpPr/>
          <p:nvPr userDrawn="1"/>
        </p:nvGrpSpPr>
        <p:grpSpPr>
          <a:xfrm>
            <a:off x="0" y="0"/>
            <a:ext cx="9144000" cy="6858000"/>
            <a:chOff x="0" y="0"/>
            <a:chExt cx="9144000" cy="6858000"/>
          </a:xfrm>
        </p:grpSpPr>
        <p:cxnSp>
          <p:nvCxnSpPr>
            <p:cNvPr id="49" name="Straight Connector 48"/>
            <p:cNvCxnSpPr/>
            <p:nvPr userDrawn="1"/>
          </p:nvCxnSpPr>
          <p:spPr>
            <a:xfrm>
              <a:off x="4572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a:off x="868680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userDrawn="1"/>
          </p:nvCxnSpPr>
          <p:spPr>
            <a:xfrm>
              <a:off x="111372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userDrawn="1"/>
          </p:nvCxnSpPr>
          <p:spPr>
            <a:xfrm>
              <a:off x="130062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userDrawn="1"/>
          </p:nvCxnSpPr>
          <p:spPr>
            <a:xfrm>
              <a:off x="195439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userDrawn="1"/>
          </p:nvCxnSpPr>
          <p:spPr>
            <a:xfrm>
              <a:off x="214305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userDrawn="1"/>
          </p:nvCxnSpPr>
          <p:spPr>
            <a:xfrm>
              <a:off x="279682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userDrawn="1"/>
          </p:nvCxnSpPr>
          <p:spPr>
            <a:xfrm>
              <a:off x="2990753"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363925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userDrawn="1"/>
          </p:nvCxnSpPr>
          <p:spPr>
            <a:xfrm>
              <a:off x="382907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44787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467033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532410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551276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166536"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355190"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7008964"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7197618"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7851392"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8040049" y="0"/>
              <a:ext cx="0" cy="685800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0" y="4572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0" y="6858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0" y="61785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0" y="640715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userDrawn="1"/>
          </p:nvCxnSpPr>
          <p:spPr>
            <a:xfrm flipH="1">
              <a:off x="0" y="3429000"/>
              <a:ext cx="9144000" cy="0"/>
            </a:xfrm>
            <a:prstGeom prst="line">
              <a:avLst/>
            </a:prstGeom>
            <a:ln>
              <a:solidFill>
                <a:srgbClr val="FF0066"/>
              </a:solidFill>
              <a:prstDash val="sys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64921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able of Conten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732" y="3714750"/>
            <a:ext cx="1523417" cy="2684461"/>
          </a:xfrm>
          <a:solidFill>
            <a:schemeClr val="tx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9" name="Content Placeholder 2"/>
          <p:cNvSpPr>
            <a:spLocks noGrp="1"/>
          </p:cNvSpPr>
          <p:nvPr>
            <p:ph idx="11"/>
          </p:nvPr>
        </p:nvSpPr>
        <p:spPr>
          <a:xfrm>
            <a:off x="2133550" y="3714750"/>
            <a:ext cx="1523417" cy="2684461"/>
          </a:xfrm>
          <a:solidFill>
            <a:schemeClr val="accent4"/>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1" name="Content Placeholder 2"/>
          <p:cNvSpPr>
            <a:spLocks noGrp="1"/>
          </p:cNvSpPr>
          <p:nvPr>
            <p:ph idx="12"/>
          </p:nvPr>
        </p:nvSpPr>
        <p:spPr>
          <a:xfrm>
            <a:off x="3822113" y="3714750"/>
            <a:ext cx="1523417" cy="2684461"/>
          </a:xfrm>
          <a:solidFill>
            <a:schemeClr val="accent2"/>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2" name="Content Placeholder 2"/>
          <p:cNvSpPr>
            <a:spLocks noGrp="1"/>
          </p:cNvSpPr>
          <p:nvPr>
            <p:ph idx="13"/>
          </p:nvPr>
        </p:nvSpPr>
        <p:spPr>
          <a:xfrm>
            <a:off x="5485185" y="3714750"/>
            <a:ext cx="1523417" cy="2684461"/>
          </a:xfrm>
          <a:solidFill>
            <a:schemeClr val="accent3"/>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3" name="Content Placeholder 2"/>
          <p:cNvSpPr>
            <a:spLocks noGrp="1"/>
          </p:cNvSpPr>
          <p:nvPr>
            <p:ph idx="14"/>
          </p:nvPr>
        </p:nvSpPr>
        <p:spPr>
          <a:xfrm>
            <a:off x="7161002" y="3714750"/>
            <a:ext cx="1523417" cy="2684461"/>
          </a:xfrm>
          <a:solidFill>
            <a:schemeClr val="accent1"/>
          </a:solidFill>
        </p:spPr>
        <p:txBody>
          <a:bodyPr lIns="91440" tIns="91440" rIns="91440" bIns="91440">
            <a:noAutofit/>
          </a:bodyPr>
          <a:lstStyle>
            <a:lvl1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1pPr>
            <a:lvl2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2pPr>
            <a:lvl3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3pPr>
            <a:lvl4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4pPr>
            <a:lvl5pPr marL="171450" indent="-171450">
              <a:lnSpc>
                <a:spcPct val="95000"/>
              </a:lnSpc>
              <a:spcBef>
                <a:spcPts val="600"/>
              </a:spcBef>
              <a:spcAft>
                <a:spcPts val="600"/>
              </a:spcAft>
              <a:buFont typeface="Arial" panose="020B0604020202020204" pitchFamily="34" charset="0"/>
              <a:buChar char="+"/>
              <a:defRPr sz="1100" i="1">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55" name="Group 154"/>
          <p:cNvGrpSpPr/>
          <p:nvPr userDrawn="1"/>
        </p:nvGrpSpPr>
        <p:grpSpPr>
          <a:xfrm>
            <a:off x="-151325" y="-141165"/>
            <a:ext cx="9439923" cy="7136527"/>
            <a:chOff x="-151325" y="-141165"/>
            <a:chExt cx="9439923" cy="7136527"/>
          </a:xfrm>
        </p:grpSpPr>
        <p:grpSp>
          <p:nvGrpSpPr>
            <p:cNvPr id="156" name="Group 155"/>
            <p:cNvGrpSpPr/>
            <p:nvPr userDrawn="1"/>
          </p:nvGrpSpPr>
          <p:grpSpPr>
            <a:xfrm>
              <a:off x="457731" y="6873247"/>
              <a:ext cx="8226688" cy="122115"/>
              <a:chOff x="457731" y="6582508"/>
              <a:chExt cx="8226688" cy="486507"/>
            </a:xfrm>
          </p:grpSpPr>
          <p:cxnSp>
            <p:nvCxnSpPr>
              <p:cNvPr id="269" name="Straight Connector 268"/>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71" name="Group 270"/>
              <p:cNvGrpSpPr/>
              <p:nvPr userDrawn="1"/>
            </p:nvGrpSpPr>
            <p:grpSpPr>
              <a:xfrm>
                <a:off x="7986158" y="6582508"/>
                <a:ext cx="152400" cy="486507"/>
                <a:chOff x="7983415" y="6582508"/>
                <a:chExt cx="152400" cy="486507"/>
              </a:xfrm>
            </p:grpSpPr>
            <p:cxnSp>
              <p:nvCxnSpPr>
                <p:cNvPr id="302" name="Straight Connector 30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3" name="Straight Connector 30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2" name="Group 271"/>
              <p:cNvGrpSpPr/>
              <p:nvPr userDrawn="1"/>
            </p:nvGrpSpPr>
            <p:grpSpPr>
              <a:xfrm>
                <a:off x="7287901" y="6582508"/>
                <a:ext cx="152400" cy="486507"/>
                <a:chOff x="7983415" y="6582508"/>
                <a:chExt cx="152400" cy="486507"/>
              </a:xfrm>
            </p:grpSpPr>
            <p:cxnSp>
              <p:nvCxnSpPr>
                <p:cNvPr id="300" name="Straight Connector 29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3" name="Group 272"/>
              <p:cNvGrpSpPr/>
              <p:nvPr userDrawn="1"/>
            </p:nvGrpSpPr>
            <p:grpSpPr>
              <a:xfrm>
                <a:off x="6589644" y="6582508"/>
                <a:ext cx="152400" cy="486507"/>
                <a:chOff x="7983415" y="6582508"/>
                <a:chExt cx="152400" cy="486507"/>
              </a:xfrm>
            </p:grpSpPr>
            <p:cxnSp>
              <p:nvCxnSpPr>
                <p:cNvPr id="298" name="Straight Connector 29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4" name="Group 273"/>
              <p:cNvGrpSpPr/>
              <p:nvPr userDrawn="1"/>
            </p:nvGrpSpPr>
            <p:grpSpPr>
              <a:xfrm>
                <a:off x="5891387" y="6582508"/>
                <a:ext cx="152400" cy="486507"/>
                <a:chOff x="7983415" y="6582508"/>
                <a:chExt cx="152400" cy="486507"/>
              </a:xfrm>
            </p:grpSpPr>
            <p:cxnSp>
              <p:nvCxnSpPr>
                <p:cNvPr id="296" name="Straight Connector 29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7" name="Straight Connector 29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5" name="Group 274"/>
              <p:cNvGrpSpPr/>
              <p:nvPr userDrawn="1"/>
            </p:nvGrpSpPr>
            <p:grpSpPr>
              <a:xfrm>
                <a:off x="5193130" y="6582508"/>
                <a:ext cx="152400" cy="486507"/>
                <a:chOff x="7983415" y="6582508"/>
                <a:chExt cx="152400" cy="486507"/>
              </a:xfrm>
            </p:grpSpPr>
            <p:cxnSp>
              <p:nvCxnSpPr>
                <p:cNvPr id="294" name="Straight Connector 29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6" name="Group 275"/>
              <p:cNvGrpSpPr/>
              <p:nvPr userDrawn="1"/>
            </p:nvGrpSpPr>
            <p:grpSpPr>
              <a:xfrm>
                <a:off x="4494873" y="6582508"/>
                <a:ext cx="152400" cy="486507"/>
                <a:chOff x="7983415" y="6582508"/>
                <a:chExt cx="152400" cy="486507"/>
              </a:xfrm>
            </p:grpSpPr>
            <p:cxnSp>
              <p:nvCxnSpPr>
                <p:cNvPr id="292" name="Straight Connector 29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3" name="Straight Connector 29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7" name="Group 276"/>
              <p:cNvGrpSpPr/>
              <p:nvPr userDrawn="1"/>
            </p:nvGrpSpPr>
            <p:grpSpPr>
              <a:xfrm>
                <a:off x="3796616" y="6582508"/>
                <a:ext cx="152400" cy="486507"/>
                <a:chOff x="7983415" y="6582508"/>
                <a:chExt cx="152400" cy="486507"/>
              </a:xfrm>
            </p:grpSpPr>
            <p:cxnSp>
              <p:nvCxnSpPr>
                <p:cNvPr id="290" name="Straight Connector 28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8" name="Group 277"/>
              <p:cNvGrpSpPr/>
              <p:nvPr userDrawn="1"/>
            </p:nvGrpSpPr>
            <p:grpSpPr>
              <a:xfrm>
                <a:off x="3098359" y="6582508"/>
                <a:ext cx="152400" cy="486507"/>
                <a:chOff x="7983415" y="6582508"/>
                <a:chExt cx="152400" cy="486507"/>
              </a:xfrm>
            </p:grpSpPr>
            <p:cxnSp>
              <p:nvCxnSpPr>
                <p:cNvPr id="288" name="Straight Connector 28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79" name="Group 278"/>
              <p:cNvGrpSpPr/>
              <p:nvPr userDrawn="1"/>
            </p:nvGrpSpPr>
            <p:grpSpPr>
              <a:xfrm>
                <a:off x="2400102" y="6582508"/>
                <a:ext cx="152400" cy="486507"/>
                <a:chOff x="7983415" y="6582508"/>
                <a:chExt cx="152400" cy="486507"/>
              </a:xfrm>
            </p:grpSpPr>
            <p:cxnSp>
              <p:nvCxnSpPr>
                <p:cNvPr id="286" name="Straight Connector 28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7" name="Straight Connector 28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0" name="Group 279"/>
              <p:cNvGrpSpPr/>
              <p:nvPr userDrawn="1"/>
            </p:nvGrpSpPr>
            <p:grpSpPr>
              <a:xfrm>
                <a:off x="1701845" y="6582508"/>
                <a:ext cx="152400" cy="486507"/>
                <a:chOff x="7983415" y="6582508"/>
                <a:chExt cx="152400" cy="486507"/>
              </a:xfrm>
            </p:grpSpPr>
            <p:cxnSp>
              <p:nvCxnSpPr>
                <p:cNvPr id="284" name="Straight Connector 28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5" name="Straight Connector 28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81" name="Group 280"/>
              <p:cNvGrpSpPr/>
              <p:nvPr userDrawn="1"/>
            </p:nvGrpSpPr>
            <p:grpSpPr>
              <a:xfrm>
                <a:off x="1003588" y="6582508"/>
                <a:ext cx="152400" cy="486507"/>
                <a:chOff x="7983415" y="6582508"/>
                <a:chExt cx="152400" cy="486507"/>
              </a:xfrm>
            </p:grpSpPr>
            <p:cxnSp>
              <p:nvCxnSpPr>
                <p:cNvPr id="282" name="Straight Connector 28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nvGrpSpPr>
            <p:cNvPr id="157" name="Group 156"/>
            <p:cNvGrpSpPr/>
            <p:nvPr userDrawn="1"/>
          </p:nvGrpSpPr>
          <p:grpSpPr>
            <a:xfrm>
              <a:off x="-151325" y="454007"/>
              <a:ext cx="122115" cy="5945205"/>
              <a:chOff x="-238875" y="454007"/>
              <a:chExt cx="122115" cy="5945205"/>
            </a:xfrm>
          </p:grpSpPr>
          <p:cxnSp>
            <p:nvCxnSpPr>
              <p:cNvPr id="234" name="Straight Connector 233"/>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35" name="Group 234"/>
              <p:cNvGrpSpPr/>
              <p:nvPr userDrawn="1"/>
            </p:nvGrpSpPr>
            <p:grpSpPr>
              <a:xfrm rot="5400000">
                <a:off x="-254017" y="5940709"/>
                <a:ext cx="152400" cy="122115"/>
                <a:chOff x="7983415" y="6582508"/>
                <a:chExt cx="152400" cy="486507"/>
              </a:xfrm>
            </p:grpSpPr>
            <p:cxnSp>
              <p:nvCxnSpPr>
                <p:cNvPr id="267" name="Straight Connector 26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6" name="Group 235"/>
              <p:cNvGrpSpPr/>
              <p:nvPr userDrawn="1"/>
            </p:nvGrpSpPr>
            <p:grpSpPr>
              <a:xfrm rot="5400000">
                <a:off x="-254017" y="5467067"/>
                <a:ext cx="152400" cy="122115"/>
                <a:chOff x="7983415" y="6582508"/>
                <a:chExt cx="152400" cy="486507"/>
              </a:xfrm>
            </p:grpSpPr>
            <p:cxnSp>
              <p:nvCxnSpPr>
                <p:cNvPr id="265" name="Straight Connector 26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7" name="Group 236"/>
              <p:cNvGrpSpPr/>
              <p:nvPr userDrawn="1"/>
            </p:nvGrpSpPr>
            <p:grpSpPr>
              <a:xfrm rot="5400000">
                <a:off x="-254017" y="4993425"/>
                <a:ext cx="152400" cy="122115"/>
                <a:chOff x="7983415" y="6582508"/>
                <a:chExt cx="152400" cy="486507"/>
              </a:xfrm>
            </p:grpSpPr>
            <p:cxnSp>
              <p:nvCxnSpPr>
                <p:cNvPr id="263" name="Straight Connector 26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8" name="Group 237"/>
              <p:cNvGrpSpPr/>
              <p:nvPr userDrawn="1"/>
            </p:nvGrpSpPr>
            <p:grpSpPr>
              <a:xfrm rot="5400000">
                <a:off x="-254017" y="4519783"/>
                <a:ext cx="152400" cy="122115"/>
                <a:chOff x="7983415" y="6582508"/>
                <a:chExt cx="152400" cy="486507"/>
              </a:xfrm>
            </p:grpSpPr>
            <p:cxnSp>
              <p:nvCxnSpPr>
                <p:cNvPr id="261" name="Straight Connector 26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39" name="Group 238"/>
              <p:cNvGrpSpPr/>
              <p:nvPr userDrawn="1"/>
            </p:nvGrpSpPr>
            <p:grpSpPr>
              <a:xfrm rot="5400000">
                <a:off x="-254017" y="4046141"/>
                <a:ext cx="152400" cy="122115"/>
                <a:chOff x="7983415" y="6582508"/>
                <a:chExt cx="152400" cy="486507"/>
              </a:xfrm>
            </p:grpSpPr>
            <p:cxnSp>
              <p:nvCxnSpPr>
                <p:cNvPr id="259" name="Straight Connector 25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0" name="Group 239"/>
              <p:cNvGrpSpPr/>
              <p:nvPr userDrawn="1"/>
            </p:nvGrpSpPr>
            <p:grpSpPr>
              <a:xfrm rot="5400000">
                <a:off x="-254017" y="3572499"/>
                <a:ext cx="152400" cy="122115"/>
                <a:chOff x="7983415" y="6582508"/>
                <a:chExt cx="152400" cy="486507"/>
              </a:xfrm>
            </p:grpSpPr>
            <p:cxnSp>
              <p:nvCxnSpPr>
                <p:cNvPr id="257" name="Straight Connector 25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1" name="Group 240"/>
              <p:cNvGrpSpPr/>
              <p:nvPr userDrawn="1"/>
            </p:nvGrpSpPr>
            <p:grpSpPr>
              <a:xfrm rot="5400000">
                <a:off x="-254017" y="3098857"/>
                <a:ext cx="152400" cy="122115"/>
                <a:chOff x="7983415" y="6582508"/>
                <a:chExt cx="152400" cy="486507"/>
              </a:xfrm>
            </p:grpSpPr>
            <p:cxnSp>
              <p:nvCxnSpPr>
                <p:cNvPr id="255" name="Straight Connector 25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2" name="Group 241"/>
              <p:cNvGrpSpPr/>
              <p:nvPr userDrawn="1"/>
            </p:nvGrpSpPr>
            <p:grpSpPr>
              <a:xfrm rot="5400000">
                <a:off x="-254017" y="2625215"/>
                <a:ext cx="152400" cy="122115"/>
                <a:chOff x="7983415" y="6582508"/>
                <a:chExt cx="152400" cy="486507"/>
              </a:xfrm>
            </p:grpSpPr>
            <p:cxnSp>
              <p:nvCxnSpPr>
                <p:cNvPr id="253" name="Straight Connector 25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3" name="Group 242"/>
              <p:cNvGrpSpPr/>
              <p:nvPr userDrawn="1"/>
            </p:nvGrpSpPr>
            <p:grpSpPr>
              <a:xfrm rot="5400000">
                <a:off x="-254017" y="2151573"/>
                <a:ext cx="152400" cy="122115"/>
                <a:chOff x="7983415" y="6582508"/>
                <a:chExt cx="152400" cy="486507"/>
              </a:xfrm>
            </p:grpSpPr>
            <p:cxnSp>
              <p:nvCxnSpPr>
                <p:cNvPr id="251" name="Straight Connector 25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4" name="Group 243"/>
              <p:cNvGrpSpPr/>
              <p:nvPr userDrawn="1"/>
            </p:nvGrpSpPr>
            <p:grpSpPr>
              <a:xfrm rot="5400000">
                <a:off x="-254017" y="1677931"/>
                <a:ext cx="152400" cy="122115"/>
                <a:chOff x="7983415" y="6582508"/>
                <a:chExt cx="152400" cy="486507"/>
              </a:xfrm>
            </p:grpSpPr>
            <p:cxnSp>
              <p:nvCxnSpPr>
                <p:cNvPr id="249" name="Straight Connector 24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45" name="Group 244"/>
              <p:cNvGrpSpPr/>
              <p:nvPr userDrawn="1"/>
            </p:nvGrpSpPr>
            <p:grpSpPr>
              <a:xfrm rot="5400000">
                <a:off x="-254017" y="997340"/>
                <a:ext cx="152400" cy="122115"/>
                <a:chOff x="7983415" y="6582508"/>
                <a:chExt cx="152400" cy="486507"/>
              </a:xfrm>
            </p:grpSpPr>
            <p:cxnSp>
              <p:nvCxnSpPr>
                <p:cNvPr id="247" name="Straight Connector 24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6" name="Straight Connector 245"/>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Group 157"/>
            <p:cNvGrpSpPr/>
            <p:nvPr userDrawn="1"/>
          </p:nvGrpSpPr>
          <p:grpSpPr>
            <a:xfrm>
              <a:off x="9166483" y="454007"/>
              <a:ext cx="122115" cy="5945205"/>
              <a:chOff x="-238875" y="454007"/>
              <a:chExt cx="122115" cy="5945205"/>
            </a:xfrm>
          </p:grpSpPr>
          <p:cxnSp>
            <p:nvCxnSpPr>
              <p:cNvPr id="199" name="Straight Connector 198"/>
              <p:cNvCxnSpPr/>
              <p:nvPr userDrawn="1"/>
            </p:nvCxnSpPr>
            <p:spPr>
              <a:xfrm rot="5400000">
                <a:off x="-177817" y="392949"/>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200" name="Group 199"/>
              <p:cNvGrpSpPr/>
              <p:nvPr userDrawn="1"/>
            </p:nvGrpSpPr>
            <p:grpSpPr>
              <a:xfrm rot="5400000">
                <a:off x="-254017" y="5940709"/>
                <a:ext cx="152400" cy="122115"/>
                <a:chOff x="7983415" y="6582508"/>
                <a:chExt cx="152400" cy="486507"/>
              </a:xfrm>
            </p:grpSpPr>
            <p:cxnSp>
              <p:nvCxnSpPr>
                <p:cNvPr id="232" name="Straight Connector 23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1" name="Group 200"/>
              <p:cNvGrpSpPr/>
              <p:nvPr userDrawn="1"/>
            </p:nvGrpSpPr>
            <p:grpSpPr>
              <a:xfrm rot="5400000">
                <a:off x="-254017" y="5467067"/>
                <a:ext cx="152400" cy="122115"/>
                <a:chOff x="7983415" y="6582508"/>
                <a:chExt cx="152400" cy="486507"/>
              </a:xfrm>
            </p:grpSpPr>
            <p:cxnSp>
              <p:nvCxnSpPr>
                <p:cNvPr id="230" name="Straight Connector 22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1" name="Straight Connector 23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2" name="Group 201"/>
              <p:cNvGrpSpPr/>
              <p:nvPr userDrawn="1"/>
            </p:nvGrpSpPr>
            <p:grpSpPr>
              <a:xfrm rot="5400000">
                <a:off x="-254017" y="4993425"/>
                <a:ext cx="152400" cy="122115"/>
                <a:chOff x="7983415" y="6582508"/>
                <a:chExt cx="152400" cy="486507"/>
              </a:xfrm>
            </p:grpSpPr>
            <p:cxnSp>
              <p:nvCxnSpPr>
                <p:cNvPr id="228" name="Straight Connector 22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3" name="Group 202"/>
              <p:cNvGrpSpPr/>
              <p:nvPr userDrawn="1"/>
            </p:nvGrpSpPr>
            <p:grpSpPr>
              <a:xfrm rot="5400000">
                <a:off x="-254017" y="4519783"/>
                <a:ext cx="152400" cy="122115"/>
                <a:chOff x="7983415" y="6582508"/>
                <a:chExt cx="152400" cy="486507"/>
              </a:xfrm>
            </p:grpSpPr>
            <p:cxnSp>
              <p:nvCxnSpPr>
                <p:cNvPr id="226" name="Straight Connector 22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4" name="Group 203"/>
              <p:cNvGrpSpPr/>
              <p:nvPr userDrawn="1"/>
            </p:nvGrpSpPr>
            <p:grpSpPr>
              <a:xfrm rot="5400000">
                <a:off x="-254017" y="4046141"/>
                <a:ext cx="152400" cy="122115"/>
                <a:chOff x="7983415" y="6582508"/>
                <a:chExt cx="152400" cy="486507"/>
              </a:xfrm>
            </p:grpSpPr>
            <p:cxnSp>
              <p:nvCxnSpPr>
                <p:cNvPr id="224" name="Straight Connector 22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5" name="Group 204"/>
              <p:cNvGrpSpPr/>
              <p:nvPr userDrawn="1"/>
            </p:nvGrpSpPr>
            <p:grpSpPr>
              <a:xfrm rot="5400000">
                <a:off x="-254017" y="3572499"/>
                <a:ext cx="152400" cy="122115"/>
                <a:chOff x="7983415" y="6582508"/>
                <a:chExt cx="152400" cy="486507"/>
              </a:xfrm>
            </p:grpSpPr>
            <p:cxnSp>
              <p:nvCxnSpPr>
                <p:cNvPr id="222" name="Straight Connector 22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6" name="Group 205"/>
              <p:cNvGrpSpPr/>
              <p:nvPr userDrawn="1"/>
            </p:nvGrpSpPr>
            <p:grpSpPr>
              <a:xfrm rot="5400000">
                <a:off x="-254017" y="3098857"/>
                <a:ext cx="152400" cy="122115"/>
                <a:chOff x="7983415" y="6582508"/>
                <a:chExt cx="152400" cy="486507"/>
              </a:xfrm>
            </p:grpSpPr>
            <p:cxnSp>
              <p:nvCxnSpPr>
                <p:cNvPr id="220" name="Straight Connector 219"/>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7" name="Group 206"/>
              <p:cNvGrpSpPr/>
              <p:nvPr userDrawn="1"/>
            </p:nvGrpSpPr>
            <p:grpSpPr>
              <a:xfrm rot="5400000">
                <a:off x="-254017" y="2625215"/>
                <a:ext cx="152400" cy="122115"/>
                <a:chOff x="7983415" y="6582508"/>
                <a:chExt cx="152400" cy="486507"/>
              </a:xfrm>
            </p:grpSpPr>
            <p:cxnSp>
              <p:nvCxnSpPr>
                <p:cNvPr id="218" name="Straight Connector 217"/>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8" name="Group 207"/>
              <p:cNvGrpSpPr/>
              <p:nvPr userDrawn="1"/>
            </p:nvGrpSpPr>
            <p:grpSpPr>
              <a:xfrm rot="5400000">
                <a:off x="-254017" y="2151573"/>
                <a:ext cx="152400" cy="122115"/>
                <a:chOff x="7983415" y="6582508"/>
                <a:chExt cx="152400" cy="486507"/>
              </a:xfrm>
            </p:grpSpPr>
            <p:cxnSp>
              <p:nvCxnSpPr>
                <p:cNvPr id="216" name="Straight Connector 215"/>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09" name="Group 208"/>
              <p:cNvGrpSpPr/>
              <p:nvPr userDrawn="1"/>
            </p:nvGrpSpPr>
            <p:grpSpPr>
              <a:xfrm rot="5400000">
                <a:off x="-254017" y="1677931"/>
                <a:ext cx="152400" cy="122115"/>
                <a:chOff x="7983415" y="6582508"/>
                <a:chExt cx="152400" cy="486507"/>
              </a:xfrm>
            </p:grpSpPr>
            <p:cxnSp>
              <p:nvCxnSpPr>
                <p:cNvPr id="214" name="Straight Connector 213"/>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0" name="Group 209"/>
              <p:cNvGrpSpPr/>
              <p:nvPr userDrawn="1"/>
            </p:nvGrpSpPr>
            <p:grpSpPr>
              <a:xfrm rot="5400000">
                <a:off x="-254017" y="997340"/>
                <a:ext cx="152400" cy="122115"/>
                <a:chOff x="7983415" y="6582508"/>
                <a:chExt cx="152400" cy="486507"/>
              </a:xfrm>
            </p:grpSpPr>
            <p:cxnSp>
              <p:nvCxnSpPr>
                <p:cNvPr id="212" name="Straight Connector 211"/>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11" name="Straight Connector 210"/>
              <p:cNvCxnSpPr/>
              <p:nvPr userDrawn="1"/>
            </p:nvCxnSpPr>
            <p:spPr>
              <a:xfrm rot="5400000">
                <a:off x="-177817" y="6338154"/>
                <a:ext cx="0" cy="122115"/>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59" name="Group 158"/>
            <p:cNvGrpSpPr/>
            <p:nvPr userDrawn="1"/>
          </p:nvGrpSpPr>
          <p:grpSpPr>
            <a:xfrm>
              <a:off x="457731" y="-141165"/>
              <a:ext cx="8226688" cy="122115"/>
              <a:chOff x="457731" y="6582508"/>
              <a:chExt cx="8226688" cy="486507"/>
            </a:xfrm>
          </p:grpSpPr>
          <p:cxnSp>
            <p:nvCxnSpPr>
              <p:cNvPr id="160" name="Straight Connector 159"/>
              <p:cNvCxnSpPr/>
              <p:nvPr userDrawn="1"/>
            </p:nvCxnSpPr>
            <p:spPr>
              <a:xfrm>
                <a:off x="457731"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userDrawn="1"/>
            </p:nvCxnSpPr>
            <p:spPr>
              <a:xfrm>
                <a:off x="8684419"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62" name="Group 161"/>
              <p:cNvGrpSpPr/>
              <p:nvPr userDrawn="1"/>
            </p:nvGrpSpPr>
            <p:grpSpPr>
              <a:xfrm>
                <a:off x="7986158" y="6582508"/>
                <a:ext cx="152400" cy="486507"/>
                <a:chOff x="7983415" y="6582508"/>
                <a:chExt cx="152400" cy="486507"/>
              </a:xfrm>
            </p:grpSpPr>
            <p:cxnSp>
              <p:nvCxnSpPr>
                <p:cNvPr id="197" name="Straight Connector 19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3" name="Group 162"/>
              <p:cNvGrpSpPr/>
              <p:nvPr userDrawn="1"/>
            </p:nvGrpSpPr>
            <p:grpSpPr>
              <a:xfrm>
                <a:off x="7287901" y="6582508"/>
                <a:ext cx="152400" cy="486507"/>
                <a:chOff x="7983415" y="6582508"/>
                <a:chExt cx="152400" cy="486507"/>
              </a:xfrm>
            </p:grpSpPr>
            <p:cxnSp>
              <p:nvCxnSpPr>
                <p:cNvPr id="195" name="Straight Connector 19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4" name="Group 163"/>
              <p:cNvGrpSpPr/>
              <p:nvPr userDrawn="1"/>
            </p:nvGrpSpPr>
            <p:grpSpPr>
              <a:xfrm>
                <a:off x="6589644" y="6582508"/>
                <a:ext cx="152400" cy="486507"/>
                <a:chOff x="7983415" y="6582508"/>
                <a:chExt cx="152400" cy="486507"/>
              </a:xfrm>
            </p:grpSpPr>
            <p:cxnSp>
              <p:nvCxnSpPr>
                <p:cNvPr id="193" name="Straight Connector 19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5" name="Group 164"/>
              <p:cNvGrpSpPr/>
              <p:nvPr userDrawn="1"/>
            </p:nvGrpSpPr>
            <p:grpSpPr>
              <a:xfrm>
                <a:off x="5891387" y="6582508"/>
                <a:ext cx="152400" cy="486507"/>
                <a:chOff x="7983415" y="6582508"/>
                <a:chExt cx="152400" cy="486507"/>
              </a:xfrm>
            </p:grpSpPr>
            <p:cxnSp>
              <p:nvCxnSpPr>
                <p:cNvPr id="191" name="Straight Connector 19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6" name="Group 165"/>
              <p:cNvGrpSpPr/>
              <p:nvPr userDrawn="1"/>
            </p:nvGrpSpPr>
            <p:grpSpPr>
              <a:xfrm>
                <a:off x="5193130" y="6582508"/>
                <a:ext cx="152400" cy="486507"/>
                <a:chOff x="7983415" y="6582508"/>
                <a:chExt cx="152400" cy="486507"/>
              </a:xfrm>
            </p:grpSpPr>
            <p:cxnSp>
              <p:nvCxnSpPr>
                <p:cNvPr id="189" name="Straight Connector 18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7" name="Group 166"/>
              <p:cNvGrpSpPr/>
              <p:nvPr userDrawn="1"/>
            </p:nvGrpSpPr>
            <p:grpSpPr>
              <a:xfrm>
                <a:off x="4494873" y="6582508"/>
                <a:ext cx="152400" cy="486507"/>
                <a:chOff x="7983415" y="6582508"/>
                <a:chExt cx="152400" cy="486507"/>
              </a:xfrm>
            </p:grpSpPr>
            <p:cxnSp>
              <p:nvCxnSpPr>
                <p:cNvPr id="187" name="Straight Connector 18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8" name="Group 167"/>
              <p:cNvGrpSpPr/>
              <p:nvPr userDrawn="1"/>
            </p:nvGrpSpPr>
            <p:grpSpPr>
              <a:xfrm>
                <a:off x="3796616" y="6582508"/>
                <a:ext cx="152400" cy="486507"/>
                <a:chOff x="7983415" y="6582508"/>
                <a:chExt cx="152400" cy="486507"/>
              </a:xfrm>
            </p:grpSpPr>
            <p:cxnSp>
              <p:nvCxnSpPr>
                <p:cNvPr id="185" name="Straight Connector 184"/>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0" name="Group 169"/>
              <p:cNvGrpSpPr/>
              <p:nvPr userDrawn="1"/>
            </p:nvGrpSpPr>
            <p:grpSpPr>
              <a:xfrm>
                <a:off x="3098359" y="6582508"/>
                <a:ext cx="152400" cy="486507"/>
                <a:chOff x="7983415" y="6582508"/>
                <a:chExt cx="152400" cy="486507"/>
              </a:xfrm>
            </p:grpSpPr>
            <p:cxnSp>
              <p:nvCxnSpPr>
                <p:cNvPr id="183" name="Straight Connector 182"/>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4" name="Group 173"/>
              <p:cNvGrpSpPr/>
              <p:nvPr userDrawn="1"/>
            </p:nvGrpSpPr>
            <p:grpSpPr>
              <a:xfrm>
                <a:off x="2400102" y="6582508"/>
                <a:ext cx="152400" cy="486507"/>
                <a:chOff x="7983415" y="6582508"/>
                <a:chExt cx="152400" cy="486507"/>
              </a:xfrm>
            </p:grpSpPr>
            <p:cxnSp>
              <p:nvCxnSpPr>
                <p:cNvPr id="181" name="Straight Connector 180"/>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5" name="Group 174"/>
              <p:cNvGrpSpPr/>
              <p:nvPr userDrawn="1"/>
            </p:nvGrpSpPr>
            <p:grpSpPr>
              <a:xfrm>
                <a:off x="1701845" y="6582508"/>
                <a:ext cx="152400" cy="486507"/>
                <a:chOff x="7983415" y="6582508"/>
                <a:chExt cx="152400" cy="486507"/>
              </a:xfrm>
            </p:grpSpPr>
            <p:cxnSp>
              <p:nvCxnSpPr>
                <p:cNvPr id="179" name="Straight Connector 178"/>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176" name="Group 175"/>
              <p:cNvGrpSpPr/>
              <p:nvPr userDrawn="1"/>
            </p:nvGrpSpPr>
            <p:grpSpPr>
              <a:xfrm>
                <a:off x="1003588" y="6582508"/>
                <a:ext cx="152400" cy="486507"/>
                <a:chOff x="7983415" y="6582508"/>
                <a:chExt cx="152400" cy="486507"/>
              </a:xfrm>
            </p:grpSpPr>
            <p:cxnSp>
              <p:nvCxnSpPr>
                <p:cNvPr id="177" name="Straight Connector 176"/>
                <p:cNvCxnSpPr/>
                <p:nvPr userDrawn="1"/>
              </p:nvCxnSpPr>
              <p:spPr>
                <a:xfrm>
                  <a:off x="81358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userDrawn="1"/>
              </p:nvCxnSpPr>
              <p:spPr>
                <a:xfrm>
                  <a:off x="7983415" y="6582508"/>
                  <a:ext cx="0" cy="486507"/>
                </a:xfrm>
                <a:prstGeom prst="line">
                  <a:avLst/>
                </a:prstGeom>
                <a:ln w="3175">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grpSp>
      <p:cxnSp>
        <p:nvCxnSpPr>
          <p:cNvPr id="305" name="Straight Connector 304"/>
          <p:cNvCxnSpPr/>
          <p:nvPr userDrawn="1"/>
        </p:nvCxnSpPr>
        <p:spPr>
          <a:xfrm>
            <a:off x="459580" y="2609850"/>
            <a:ext cx="15215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p:nvPr userDrawn="1"/>
        </p:nvCxnSpPr>
        <p:spPr>
          <a:xfrm>
            <a:off x="2135398" y="2609850"/>
            <a:ext cx="1521569" cy="0"/>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userDrawn="1"/>
        </p:nvCxnSpPr>
        <p:spPr>
          <a:xfrm>
            <a:off x="3823961" y="2609850"/>
            <a:ext cx="1521569"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8" name="Straight Connector 307"/>
          <p:cNvCxnSpPr/>
          <p:nvPr userDrawn="1"/>
        </p:nvCxnSpPr>
        <p:spPr>
          <a:xfrm>
            <a:off x="5487033" y="2609850"/>
            <a:ext cx="1521569"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09" name="Straight Connector 308"/>
          <p:cNvCxnSpPr/>
          <p:nvPr userDrawn="1"/>
        </p:nvCxnSpPr>
        <p:spPr>
          <a:xfrm>
            <a:off x="7162850" y="2609850"/>
            <a:ext cx="152156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7"/>
          </p:nvPr>
        </p:nvSpPr>
        <p:spPr>
          <a:xfrm>
            <a:off x="2133600" y="2762473"/>
            <a:ext cx="1524000" cy="952277"/>
          </a:xfrm>
        </p:spPr>
        <p:txBody>
          <a:bodyPr>
            <a:noAutofit/>
          </a:bodyPr>
          <a:lstStyle>
            <a:lvl1pPr>
              <a:lnSpc>
                <a:spcPct val="95000"/>
              </a:lnSpc>
              <a:spcBef>
                <a:spcPts val="600"/>
              </a:spcBef>
              <a:spcAft>
                <a:spcPts val="0"/>
              </a:spcAft>
              <a:defRPr sz="1800" i="0">
                <a:solidFill>
                  <a:schemeClr val="accent4"/>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a:t>Click to edit Master text styles</a:t>
            </a:r>
          </a:p>
          <a:p>
            <a:pPr lvl="1"/>
            <a:r>
              <a:rPr lang="en-US" dirty="0"/>
              <a:t>Second level</a:t>
            </a:r>
          </a:p>
        </p:txBody>
      </p:sp>
      <p:sp>
        <p:nvSpPr>
          <p:cNvPr id="312" name="Text Placeholder 8"/>
          <p:cNvSpPr>
            <a:spLocks noGrp="1"/>
          </p:cNvSpPr>
          <p:nvPr>
            <p:ph type="body" sz="quarter" idx="18"/>
          </p:nvPr>
        </p:nvSpPr>
        <p:spPr>
          <a:xfrm>
            <a:off x="459580" y="2762473"/>
            <a:ext cx="1524000" cy="952277"/>
          </a:xfrm>
        </p:spPr>
        <p:txBody>
          <a:bodyPr>
            <a:noAutofit/>
          </a:bodyPr>
          <a:lstStyle>
            <a:lvl1pPr>
              <a:lnSpc>
                <a:spcPct val="95000"/>
              </a:lnSpc>
              <a:spcBef>
                <a:spcPts val="600"/>
              </a:spcBef>
              <a:spcAft>
                <a:spcPts val="0"/>
              </a:spcAft>
              <a:defRPr sz="1800" i="0">
                <a:solidFill>
                  <a:schemeClr val="tx2"/>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a:t>Click to edit Master text styles</a:t>
            </a:r>
          </a:p>
          <a:p>
            <a:pPr lvl="1"/>
            <a:r>
              <a:rPr lang="en-US" dirty="0"/>
              <a:t>Second level</a:t>
            </a:r>
          </a:p>
        </p:txBody>
      </p:sp>
      <p:sp>
        <p:nvSpPr>
          <p:cNvPr id="313" name="Text Placeholder 8"/>
          <p:cNvSpPr>
            <a:spLocks noGrp="1"/>
          </p:cNvSpPr>
          <p:nvPr>
            <p:ph type="body" sz="quarter" idx="19"/>
          </p:nvPr>
        </p:nvSpPr>
        <p:spPr>
          <a:xfrm>
            <a:off x="3821530" y="2762473"/>
            <a:ext cx="1524000" cy="952277"/>
          </a:xfrm>
        </p:spPr>
        <p:txBody>
          <a:bodyPr>
            <a:noAutofit/>
          </a:bodyPr>
          <a:lstStyle>
            <a:lvl1pPr>
              <a:lnSpc>
                <a:spcPct val="95000"/>
              </a:lnSpc>
              <a:spcBef>
                <a:spcPts val="600"/>
              </a:spcBef>
              <a:spcAft>
                <a:spcPts val="0"/>
              </a:spcAft>
              <a:defRPr sz="1800" i="0">
                <a:solidFill>
                  <a:schemeClr val="accent2"/>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a:t>Click to edit Master text styles</a:t>
            </a:r>
          </a:p>
          <a:p>
            <a:pPr lvl="1"/>
            <a:r>
              <a:rPr lang="en-US" dirty="0"/>
              <a:t>Second level</a:t>
            </a:r>
          </a:p>
        </p:txBody>
      </p:sp>
      <p:sp>
        <p:nvSpPr>
          <p:cNvPr id="314" name="Text Placeholder 8"/>
          <p:cNvSpPr>
            <a:spLocks noGrp="1"/>
          </p:cNvSpPr>
          <p:nvPr>
            <p:ph type="body" sz="quarter" idx="20"/>
          </p:nvPr>
        </p:nvSpPr>
        <p:spPr>
          <a:xfrm>
            <a:off x="5484602" y="2762473"/>
            <a:ext cx="1524000" cy="952277"/>
          </a:xfrm>
        </p:spPr>
        <p:txBody>
          <a:bodyPr>
            <a:noAutofit/>
          </a:bodyPr>
          <a:lstStyle>
            <a:lvl1pPr>
              <a:lnSpc>
                <a:spcPct val="95000"/>
              </a:lnSpc>
              <a:spcBef>
                <a:spcPts val="600"/>
              </a:spcBef>
              <a:spcAft>
                <a:spcPts val="0"/>
              </a:spcAft>
              <a:defRPr sz="1800" i="0">
                <a:solidFill>
                  <a:schemeClr val="accent3"/>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a:t>Click to edit Master text styles</a:t>
            </a:r>
          </a:p>
          <a:p>
            <a:pPr lvl="1"/>
            <a:r>
              <a:rPr lang="en-US" dirty="0"/>
              <a:t>Second level</a:t>
            </a:r>
          </a:p>
        </p:txBody>
      </p:sp>
      <p:sp>
        <p:nvSpPr>
          <p:cNvPr id="315" name="Text Placeholder 8"/>
          <p:cNvSpPr>
            <a:spLocks noGrp="1"/>
          </p:cNvSpPr>
          <p:nvPr>
            <p:ph type="body" sz="quarter" idx="21"/>
          </p:nvPr>
        </p:nvSpPr>
        <p:spPr>
          <a:xfrm>
            <a:off x="7160419" y="2762473"/>
            <a:ext cx="1524000" cy="952277"/>
          </a:xfrm>
        </p:spPr>
        <p:txBody>
          <a:bodyPr>
            <a:noAutofit/>
          </a:bodyPr>
          <a:lstStyle>
            <a:lvl1pPr>
              <a:lnSpc>
                <a:spcPct val="95000"/>
              </a:lnSpc>
              <a:spcBef>
                <a:spcPts val="600"/>
              </a:spcBef>
              <a:spcAft>
                <a:spcPts val="0"/>
              </a:spcAft>
              <a:defRPr sz="1800" i="0">
                <a:solidFill>
                  <a:schemeClr val="accent1"/>
                </a:solidFill>
                <a:latin typeface="+mj-lt"/>
              </a:defRPr>
            </a:lvl1pPr>
            <a:lvl2pPr>
              <a:lnSpc>
                <a:spcPct val="85000"/>
              </a:lnSpc>
              <a:spcBef>
                <a:spcPts val="600"/>
              </a:spcBef>
              <a:spcAft>
                <a:spcPts val="0"/>
              </a:spcAft>
              <a:defRPr sz="1200">
                <a:solidFill>
                  <a:schemeClr val="bg1">
                    <a:lumMod val="75000"/>
                  </a:schemeClr>
                </a:solidFill>
              </a:defRPr>
            </a:lvl2pPr>
            <a:lvl3pPr>
              <a:lnSpc>
                <a:spcPct val="100000"/>
              </a:lnSpc>
              <a:spcBef>
                <a:spcPts val="600"/>
              </a:spcBef>
              <a:spcAft>
                <a:spcPts val="0"/>
              </a:spcAft>
              <a:defRPr sz="1200">
                <a:solidFill>
                  <a:schemeClr val="bg1">
                    <a:lumMod val="75000"/>
                  </a:schemeClr>
                </a:solidFill>
              </a:defRPr>
            </a:lvl3pPr>
            <a:lvl4pPr>
              <a:lnSpc>
                <a:spcPct val="100000"/>
              </a:lnSpc>
              <a:spcBef>
                <a:spcPts val="600"/>
              </a:spcBef>
              <a:spcAft>
                <a:spcPts val="0"/>
              </a:spcAft>
              <a:defRPr sz="1200">
                <a:solidFill>
                  <a:schemeClr val="bg1">
                    <a:lumMod val="75000"/>
                  </a:schemeClr>
                </a:solidFill>
              </a:defRPr>
            </a:lvl4pPr>
            <a:lvl5pPr>
              <a:lnSpc>
                <a:spcPct val="100000"/>
              </a:lnSpc>
              <a:spcBef>
                <a:spcPts val="600"/>
              </a:spcBef>
              <a:spcAft>
                <a:spcPts val="0"/>
              </a:spcAft>
              <a:defRPr sz="1200">
                <a:solidFill>
                  <a:schemeClr val="bg1">
                    <a:lumMod val="75000"/>
                  </a:schemeClr>
                </a:solidFill>
              </a:defRPr>
            </a:lvl5pPr>
          </a:lstStyle>
          <a:p>
            <a:pPr lvl="0"/>
            <a:r>
              <a:rPr lang="en-US" dirty="0"/>
              <a:t>Click to edit Master text styles</a:t>
            </a:r>
          </a:p>
          <a:p>
            <a:pPr lvl="1"/>
            <a:r>
              <a:rPr lang="en-US" dirty="0"/>
              <a:t>Second level</a:t>
            </a:r>
          </a:p>
        </p:txBody>
      </p:sp>
      <p:sp>
        <p:nvSpPr>
          <p:cNvPr id="317" name="Text Placeholder 2"/>
          <p:cNvSpPr>
            <a:spLocks noGrp="1"/>
          </p:cNvSpPr>
          <p:nvPr>
            <p:ph type="body" idx="22" hasCustomPrompt="1"/>
          </p:nvPr>
        </p:nvSpPr>
        <p:spPr>
          <a:xfrm>
            <a:off x="2135398" y="1815189"/>
            <a:ext cx="1522202" cy="794660"/>
          </a:xfrm>
        </p:spPr>
        <p:txBody>
          <a:bodyPr anchor="b">
            <a:noAutofit/>
          </a:bodyPr>
          <a:lstStyle>
            <a:lvl1pPr marL="0" indent="0">
              <a:lnSpc>
                <a:spcPct val="95000"/>
              </a:lnSpc>
              <a:spcBef>
                <a:spcPts val="0"/>
              </a:spcBef>
              <a:spcAft>
                <a:spcPts val="0"/>
              </a:spcAft>
              <a:buNone/>
              <a:defRPr sz="5400" b="1" i="0" spc="-300">
                <a:solidFill>
                  <a:schemeClr val="accent4"/>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18" name="Text Placeholder 2"/>
          <p:cNvSpPr>
            <a:spLocks noGrp="1"/>
          </p:cNvSpPr>
          <p:nvPr>
            <p:ph type="body" idx="23" hasCustomPrompt="1"/>
          </p:nvPr>
        </p:nvSpPr>
        <p:spPr>
          <a:xfrm>
            <a:off x="3810000" y="1815189"/>
            <a:ext cx="1522202" cy="794660"/>
          </a:xfrm>
        </p:spPr>
        <p:txBody>
          <a:bodyPr anchor="b">
            <a:noAutofit/>
          </a:bodyPr>
          <a:lstStyle>
            <a:lvl1pPr marL="0" indent="0">
              <a:lnSpc>
                <a:spcPct val="95000"/>
              </a:lnSpc>
              <a:spcBef>
                <a:spcPts val="0"/>
              </a:spcBef>
              <a:spcAft>
                <a:spcPts val="0"/>
              </a:spcAft>
              <a:buNone/>
              <a:defRPr sz="5400" b="1" i="0" spc="-300">
                <a:solidFill>
                  <a:schemeClr val="accent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19" name="Text Placeholder 2"/>
          <p:cNvSpPr>
            <a:spLocks noGrp="1"/>
          </p:cNvSpPr>
          <p:nvPr>
            <p:ph type="body" idx="24" hasCustomPrompt="1"/>
          </p:nvPr>
        </p:nvSpPr>
        <p:spPr>
          <a:xfrm>
            <a:off x="5486400" y="1815189"/>
            <a:ext cx="1522202" cy="794660"/>
          </a:xfrm>
        </p:spPr>
        <p:txBody>
          <a:bodyPr anchor="b">
            <a:noAutofit/>
          </a:bodyPr>
          <a:lstStyle>
            <a:lvl1pPr marL="0" indent="0">
              <a:lnSpc>
                <a:spcPct val="95000"/>
              </a:lnSpc>
              <a:spcBef>
                <a:spcPts val="0"/>
              </a:spcBef>
              <a:spcAft>
                <a:spcPts val="0"/>
              </a:spcAft>
              <a:buNone/>
              <a:defRPr sz="5400" b="1" i="0" spc="-300">
                <a:solidFill>
                  <a:schemeClr val="accent3"/>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20" name="Text Placeholder 2"/>
          <p:cNvSpPr>
            <a:spLocks noGrp="1"/>
          </p:cNvSpPr>
          <p:nvPr>
            <p:ph type="body" idx="25" hasCustomPrompt="1"/>
          </p:nvPr>
        </p:nvSpPr>
        <p:spPr>
          <a:xfrm>
            <a:off x="7168662" y="1815189"/>
            <a:ext cx="1522202" cy="794660"/>
          </a:xfrm>
        </p:spPr>
        <p:txBody>
          <a:bodyPr anchor="b">
            <a:noAutofit/>
          </a:bodyPr>
          <a:lstStyle>
            <a:lvl1pPr marL="0" indent="0">
              <a:lnSpc>
                <a:spcPct val="95000"/>
              </a:lnSpc>
              <a:spcBef>
                <a:spcPts val="0"/>
              </a:spcBef>
              <a:spcAft>
                <a:spcPts val="0"/>
              </a:spcAft>
              <a:buNone/>
              <a:defRPr sz="5400" b="1" i="0" spc="-300">
                <a:solidFill>
                  <a:schemeClr val="accent1"/>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t>
            </a:r>
          </a:p>
        </p:txBody>
      </p:sp>
      <p:sp>
        <p:nvSpPr>
          <p:cNvPr id="321" name="Text Placeholder 2"/>
          <p:cNvSpPr>
            <a:spLocks noGrp="1"/>
          </p:cNvSpPr>
          <p:nvPr>
            <p:ph type="body" idx="26"/>
          </p:nvPr>
        </p:nvSpPr>
        <p:spPr>
          <a:xfrm>
            <a:off x="457731" y="1815188"/>
            <a:ext cx="1522202" cy="708655"/>
          </a:xfrm>
        </p:spPr>
        <p:txBody>
          <a:bodyPr anchor="b">
            <a:noAutofit/>
          </a:bodyPr>
          <a:lstStyle>
            <a:lvl1pPr marL="0" indent="0">
              <a:lnSpc>
                <a:spcPct val="95000"/>
              </a:lnSpc>
              <a:spcBef>
                <a:spcPts val="0"/>
              </a:spcBef>
              <a:spcAft>
                <a:spcPts val="0"/>
              </a:spcAft>
              <a:buNone/>
              <a:defRPr sz="2400" b="1" i="0">
                <a:solidFill>
                  <a:schemeClr val="tx2"/>
                </a:solidFill>
                <a:latin typeface="Arial Narrow" panose="020B0606020202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a:t>
            </a:r>
          </a:p>
        </p:txBody>
      </p:sp>
    </p:spTree>
    <p:extLst>
      <p:ext uri="{BB962C8B-B14F-4D97-AF65-F5344CB8AC3E}">
        <p14:creationId xmlns:p14="http://schemas.microsoft.com/office/powerpoint/2010/main" val="1612496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3182052" cy="1228028"/>
          </a:xfrm>
        </p:spPr>
        <p:txBody>
          <a:bodyPr/>
          <a:lstStyle/>
          <a:p>
            <a:r>
              <a:rPr lang="en-US"/>
              <a:t>Click to edit Master title style</a:t>
            </a:r>
          </a:p>
        </p:txBody>
      </p:sp>
      <p:sp>
        <p:nvSpPr>
          <p:cNvPr id="34" name="Text Placeholder 33"/>
          <p:cNvSpPr>
            <a:spLocks noGrp="1"/>
          </p:cNvSpPr>
          <p:nvPr>
            <p:ph type="body" sz="quarter" idx="10" hasCustomPrompt="1"/>
          </p:nvPr>
        </p:nvSpPr>
        <p:spPr>
          <a:xfrm>
            <a:off x="457200"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37" name="Text Placeholder 36"/>
          <p:cNvSpPr>
            <a:spLocks noGrp="1"/>
          </p:cNvSpPr>
          <p:nvPr>
            <p:ph type="body" sz="quarter" idx="11"/>
          </p:nvPr>
        </p:nvSpPr>
        <p:spPr>
          <a:xfrm>
            <a:off x="3829050" y="685800"/>
            <a:ext cx="4857750" cy="122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8" name="Text Placeholder 33"/>
          <p:cNvSpPr>
            <a:spLocks noGrp="1"/>
          </p:cNvSpPr>
          <p:nvPr>
            <p:ph type="body" sz="quarter" idx="12" hasCustomPrompt="1"/>
          </p:nvPr>
        </p:nvSpPr>
        <p:spPr>
          <a:xfrm>
            <a:off x="2140347"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0" name="Text Placeholder 33"/>
          <p:cNvSpPr>
            <a:spLocks noGrp="1"/>
          </p:cNvSpPr>
          <p:nvPr>
            <p:ph type="body" sz="quarter" idx="13" hasCustomPrompt="1"/>
          </p:nvPr>
        </p:nvSpPr>
        <p:spPr>
          <a:xfrm>
            <a:off x="3823494"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2" name="Text Placeholder 33"/>
          <p:cNvSpPr>
            <a:spLocks noGrp="1"/>
          </p:cNvSpPr>
          <p:nvPr>
            <p:ph type="body" sz="quarter" idx="14" hasCustomPrompt="1"/>
          </p:nvPr>
        </p:nvSpPr>
        <p:spPr>
          <a:xfrm>
            <a:off x="5506641"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44" name="Text Placeholder 33"/>
          <p:cNvSpPr>
            <a:spLocks noGrp="1"/>
          </p:cNvSpPr>
          <p:nvPr>
            <p:ph type="body" sz="quarter" idx="15" hasCustomPrompt="1"/>
          </p:nvPr>
        </p:nvSpPr>
        <p:spPr>
          <a:xfrm>
            <a:off x="7189787" y="2319870"/>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25" name="Text Placeholder 33"/>
          <p:cNvSpPr>
            <a:spLocks noGrp="1"/>
          </p:cNvSpPr>
          <p:nvPr>
            <p:ph type="body" sz="quarter" idx="21" hasCustomPrompt="1"/>
          </p:nvPr>
        </p:nvSpPr>
        <p:spPr>
          <a:xfrm>
            <a:off x="457200"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6" name="Text Placeholder 33"/>
          <p:cNvSpPr>
            <a:spLocks noGrp="1"/>
          </p:cNvSpPr>
          <p:nvPr>
            <p:ph type="body" sz="quarter" idx="22" hasCustomPrompt="1"/>
          </p:nvPr>
        </p:nvSpPr>
        <p:spPr>
          <a:xfrm>
            <a:off x="2140347"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7" name="Text Placeholder 33"/>
          <p:cNvSpPr>
            <a:spLocks noGrp="1"/>
          </p:cNvSpPr>
          <p:nvPr>
            <p:ph type="body" sz="quarter" idx="23" hasCustomPrompt="1"/>
          </p:nvPr>
        </p:nvSpPr>
        <p:spPr>
          <a:xfrm>
            <a:off x="3823494"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8" name="Text Placeholder 33"/>
          <p:cNvSpPr>
            <a:spLocks noGrp="1"/>
          </p:cNvSpPr>
          <p:nvPr>
            <p:ph type="body" sz="quarter" idx="24" hasCustomPrompt="1"/>
          </p:nvPr>
        </p:nvSpPr>
        <p:spPr>
          <a:xfrm>
            <a:off x="5506641"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29" name="Text Placeholder 33"/>
          <p:cNvSpPr>
            <a:spLocks noGrp="1"/>
          </p:cNvSpPr>
          <p:nvPr>
            <p:ph type="body" sz="quarter" idx="25" hasCustomPrompt="1"/>
          </p:nvPr>
        </p:nvSpPr>
        <p:spPr>
          <a:xfrm>
            <a:off x="7189787" y="2228136"/>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1" name="Text Placeholder 33"/>
          <p:cNvSpPr>
            <a:spLocks noGrp="1"/>
          </p:cNvSpPr>
          <p:nvPr>
            <p:ph type="body" sz="quarter" idx="31" hasCustomPrompt="1"/>
          </p:nvPr>
        </p:nvSpPr>
        <p:spPr>
          <a:xfrm>
            <a:off x="457200"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2" name="Text Placeholder 33"/>
          <p:cNvSpPr>
            <a:spLocks noGrp="1"/>
          </p:cNvSpPr>
          <p:nvPr>
            <p:ph type="body" sz="quarter" idx="32" hasCustomPrompt="1"/>
          </p:nvPr>
        </p:nvSpPr>
        <p:spPr>
          <a:xfrm>
            <a:off x="2140347"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3" name="Text Placeholder 33"/>
          <p:cNvSpPr>
            <a:spLocks noGrp="1"/>
          </p:cNvSpPr>
          <p:nvPr>
            <p:ph type="body" sz="quarter" idx="33" hasCustomPrompt="1"/>
          </p:nvPr>
        </p:nvSpPr>
        <p:spPr>
          <a:xfrm>
            <a:off x="3823494"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4" name="Text Placeholder 33"/>
          <p:cNvSpPr>
            <a:spLocks noGrp="1"/>
          </p:cNvSpPr>
          <p:nvPr>
            <p:ph type="body" sz="quarter" idx="34" hasCustomPrompt="1"/>
          </p:nvPr>
        </p:nvSpPr>
        <p:spPr>
          <a:xfrm>
            <a:off x="5506641"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5" name="Text Placeholder 33"/>
          <p:cNvSpPr>
            <a:spLocks noGrp="1"/>
          </p:cNvSpPr>
          <p:nvPr>
            <p:ph type="body" sz="quarter" idx="35" hasCustomPrompt="1"/>
          </p:nvPr>
        </p:nvSpPr>
        <p:spPr>
          <a:xfrm>
            <a:off x="7189787" y="4428069"/>
            <a:ext cx="1497013" cy="1083733"/>
          </a:xfrm>
        </p:spPr>
        <p:txBody>
          <a:bodyPr/>
          <a:lstStyle>
            <a:lvl1pPr>
              <a:buNone/>
              <a:defRPr sz="6600" b="1" i="0" spc="-300">
                <a:solidFill>
                  <a:schemeClr val="accent5"/>
                </a:solidFill>
                <a:latin typeface="+mj-lt"/>
              </a:defRPr>
            </a:lvl1pPr>
            <a:lvl2pPr>
              <a:buNone/>
              <a:defRPr/>
            </a:lvl2pPr>
            <a:lvl3pPr>
              <a:buNone/>
              <a:defRPr/>
            </a:lvl3pPr>
            <a:lvl4pPr marL="0" indent="0">
              <a:buNone/>
              <a:defRPr/>
            </a:lvl4pPr>
            <a:lvl5pPr marL="171450" indent="0">
              <a:buNone/>
              <a:defRPr/>
            </a:lvl5pPr>
          </a:lstStyle>
          <a:p>
            <a:pPr lvl="0"/>
            <a:r>
              <a:rPr lang="en-US" dirty="0"/>
              <a:t>##</a:t>
            </a:r>
          </a:p>
        </p:txBody>
      </p:sp>
      <p:sp>
        <p:nvSpPr>
          <p:cNvPr id="76" name="Text Placeholder 33"/>
          <p:cNvSpPr>
            <a:spLocks noGrp="1"/>
          </p:cNvSpPr>
          <p:nvPr>
            <p:ph type="body" sz="quarter" idx="36" hasCustomPrompt="1"/>
          </p:nvPr>
        </p:nvSpPr>
        <p:spPr>
          <a:xfrm>
            <a:off x="457200"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7" name="Text Placeholder 33"/>
          <p:cNvSpPr>
            <a:spLocks noGrp="1"/>
          </p:cNvSpPr>
          <p:nvPr>
            <p:ph type="body" sz="quarter" idx="37" hasCustomPrompt="1"/>
          </p:nvPr>
        </p:nvSpPr>
        <p:spPr>
          <a:xfrm>
            <a:off x="2140347"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8" name="Text Placeholder 33"/>
          <p:cNvSpPr>
            <a:spLocks noGrp="1"/>
          </p:cNvSpPr>
          <p:nvPr>
            <p:ph type="body" sz="quarter" idx="38" hasCustomPrompt="1"/>
          </p:nvPr>
        </p:nvSpPr>
        <p:spPr>
          <a:xfrm>
            <a:off x="3823494"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79" name="Text Placeholder 33"/>
          <p:cNvSpPr>
            <a:spLocks noGrp="1"/>
          </p:cNvSpPr>
          <p:nvPr>
            <p:ph type="body" sz="quarter" idx="39" hasCustomPrompt="1"/>
          </p:nvPr>
        </p:nvSpPr>
        <p:spPr>
          <a:xfrm>
            <a:off x="5506641"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
        <p:nvSpPr>
          <p:cNvPr id="80" name="Text Placeholder 33"/>
          <p:cNvSpPr>
            <a:spLocks noGrp="1"/>
          </p:cNvSpPr>
          <p:nvPr>
            <p:ph type="body" sz="quarter" idx="40" hasCustomPrompt="1"/>
          </p:nvPr>
        </p:nvSpPr>
        <p:spPr>
          <a:xfrm>
            <a:off x="7189787" y="4336335"/>
            <a:ext cx="1497013" cy="295466"/>
          </a:xfrm>
        </p:spPr>
        <p:txBody>
          <a:bodyPr anchor="b">
            <a:noAutofit/>
          </a:bodyPr>
          <a:lstStyle>
            <a:lvl1pPr>
              <a:buNone/>
              <a:defRPr sz="1600" b="0" i="1" spc="0">
                <a:solidFill>
                  <a:schemeClr val="bg2"/>
                </a:solidFill>
                <a:latin typeface="Corbel" panose="020B0503020204020204" pitchFamily="34" charset="0"/>
              </a:defRPr>
            </a:lvl1pPr>
            <a:lvl2pPr>
              <a:buNone/>
              <a:defRPr/>
            </a:lvl2pPr>
            <a:lvl3pPr>
              <a:buNone/>
              <a:defRPr/>
            </a:lvl3pPr>
            <a:lvl4pPr marL="0" indent="0">
              <a:buNone/>
              <a:defRPr/>
            </a:lvl4pPr>
            <a:lvl5pPr marL="171450" indent="0">
              <a:buNone/>
              <a:defRPr/>
            </a:lvl5pPr>
          </a:lstStyle>
          <a:p>
            <a:pPr lvl="0"/>
            <a:r>
              <a:rPr lang="en-US" dirty="0"/>
              <a:t>Insert</a:t>
            </a:r>
          </a:p>
        </p:txBody>
      </p:sp>
    </p:spTree>
    <p:extLst>
      <p:ext uri="{BB962C8B-B14F-4D97-AF65-F5344CB8AC3E}">
        <p14:creationId xmlns:p14="http://schemas.microsoft.com/office/powerpoint/2010/main" val="1419773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pic>
        <p:nvPicPr>
          <p:cNvPr id="5" name="Picture 4">
            <a:extLst>
              <a:ext uri="{FF2B5EF4-FFF2-40B4-BE49-F238E27FC236}">
                <a16:creationId xmlns:a16="http://schemas.microsoft.com/office/drawing/2014/main" id="{DBA75F73-027A-4A9A-9539-68C1D7EA33D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8405" y="5952781"/>
            <a:ext cx="1121689" cy="860178"/>
          </a:xfrm>
          <a:prstGeom prst="rect">
            <a:avLst/>
          </a:prstGeom>
        </p:spPr>
      </p:pic>
    </p:spTree>
    <p:extLst>
      <p:ext uri="{BB962C8B-B14F-4D97-AF65-F5344CB8AC3E}">
        <p14:creationId xmlns:p14="http://schemas.microsoft.com/office/powerpoint/2010/main" val="3033233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 +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idx="13"/>
          </p:nvPr>
        </p:nvSpPr>
        <p:spPr>
          <a:xfrm>
            <a:off x="1301262" y="3429000"/>
            <a:ext cx="232175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pic>
        <p:nvPicPr>
          <p:cNvPr id="6" name="Picture 5">
            <a:extLst>
              <a:ext uri="{FF2B5EF4-FFF2-40B4-BE49-F238E27FC236}">
                <a16:creationId xmlns:a16="http://schemas.microsoft.com/office/drawing/2014/main" id="{F01CA643-B98C-4A24-9E21-84CE2A567D8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8405" y="5952781"/>
            <a:ext cx="1121689" cy="860178"/>
          </a:xfrm>
          <a:prstGeom prst="rect">
            <a:avLst/>
          </a:prstGeom>
        </p:spPr>
      </p:pic>
    </p:spTree>
    <p:extLst>
      <p:ext uri="{BB962C8B-B14F-4D97-AF65-F5344CB8AC3E}">
        <p14:creationId xmlns:p14="http://schemas.microsoft.com/office/powerpoint/2010/main" val="3928062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27585" y="3429000"/>
            <a:ext cx="485921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sz="quarter" idx="10"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pic>
        <p:nvPicPr>
          <p:cNvPr id="5" name="Picture 4">
            <a:extLst>
              <a:ext uri="{FF2B5EF4-FFF2-40B4-BE49-F238E27FC236}">
                <a16:creationId xmlns:a16="http://schemas.microsoft.com/office/drawing/2014/main" id="{F2D847E2-B94C-4C5B-A104-F82E0A10C06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8405" y="5942949"/>
            <a:ext cx="1121689" cy="860178"/>
          </a:xfrm>
          <a:prstGeom prst="rect">
            <a:avLst/>
          </a:prstGeom>
        </p:spPr>
      </p:pic>
    </p:spTree>
    <p:extLst>
      <p:ext uri="{BB962C8B-B14F-4D97-AF65-F5344CB8AC3E}">
        <p14:creationId xmlns:p14="http://schemas.microsoft.com/office/powerpoint/2010/main" val="837757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3827585" y="685800"/>
            <a:ext cx="2321755" cy="5492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6" name="Content Placeholder 2"/>
          <p:cNvSpPr>
            <a:spLocks noGrp="1"/>
          </p:cNvSpPr>
          <p:nvPr>
            <p:ph idx="10"/>
          </p:nvPr>
        </p:nvSpPr>
        <p:spPr>
          <a:xfrm>
            <a:off x="6353908" y="685800"/>
            <a:ext cx="2332892" cy="54927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pic>
        <p:nvPicPr>
          <p:cNvPr id="6" name="Picture 5">
            <a:extLst>
              <a:ext uri="{FF2B5EF4-FFF2-40B4-BE49-F238E27FC236}">
                <a16:creationId xmlns:a16="http://schemas.microsoft.com/office/drawing/2014/main" id="{5986132C-CE7C-41E5-8F37-555E8D43CFD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8405" y="5942949"/>
            <a:ext cx="1121689" cy="860178"/>
          </a:xfrm>
          <a:prstGeom prst="rect">
            <a:avLst/>
          </a:prstGeom>
        </p:spPr>
      </p:pic>
    </p:spTree>
    <p:extLst>
      <p:ext uri="{BB962C8B-B14F-4D97-AF65-F5344CB8AC3E}">
        <p14:creationId xmlns:p14="http://schemas.microsoft.com/office/powerpoint/2010/main" val="2737492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2"/>
          <p:cNvSpPr>
            <a:spLocks noGrp="1"/>
          </p:cNvSpPr>
          <p:nvPr>
            <p:ph idx="1"/>
          </p:nvPr>
        </p:nvSpPr>
        <p:spPr>
          <a:xfrm>
            <a:off x="3827585" y="3429000"/>
            <a:ext cx="232175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0"/>
          </p:nvPr>
        </p:nvSpPr>
        <p:spPr>
          <a:xfrm>
            <a:off x="6353908" y="3429000"/>
            <a:ext cx="2332892"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2"/>
          <p:cNvSpPr>
            <a:spLocks noGrp="1"/>
          </p:cNvSpPr>
          <p:nvPr>
            <p:ph type="body" sz="quarter" idx="11"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pic>
        <p:nvPicPr>
          <p:cNvPr id="6" name="Picture 5">
            <a:extLst>
              <a:ext uri="{FF2B5EF4-FFF2-40B4-BE49-F238E27FC236}">
                <a16:creationId xmlns:a16="http://schemas.microsoft.com/office/drawing/2014/main" id="{C45D5790-5F33-4189-8993-D774545934D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8405" y="5952781"/>
            <a:ext cx="1121689" cy="860178"/>
          </a:xfrm>
          <a:prstGeom prst="rect">
            <a:avLst/>
          </a:prstGeom>
        </p:spPr>
      </p:pic>
    </p:spTree>
    <p:extLst>
      <p:ext uri="{BB962C8B-B14F-4D97-AF65-F5344CB8AC3E}">
        <p14:creationId xmlns:p14="http://schemas.microsoft.com/office/powerpoint/2010/main" val="1811932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Half">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3827585" y="3429000"/>
            <a:ext cx="232175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p:cNvSpPr>
            <a:spLocks noGrp="1"/>
          </p:cNvSpPr>
          <p:nvPr>
            <p:ph idx="10"/>
          </p:nvPr>
        </p:nvSpPr>
        <p:spPr>
          <a:xfrm>
            <a:off x="6353908" y="3429000"/>
            <a:ext cx="2332892"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1"/>
          </p:nvPr>
        </p:nvSpPr>
        <p:spPr>
          <a:xfrm>
            <a:off x="1301262" y="3429000"/>
            <a:ext cx="2321755" cy="27495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type="body" sz="quarter" idx="12" hasCustomPrompt="1"/>
          </p:nvPr>
        </p:nvSpPr>
        <p:spPr>
          <a:xfrm>
            <a:off x="1301262" y="6407150"/>
            <a:ext cx="6738787"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pic>
        <p:nvPicPr>
          <p:cNvPr id="7" name="Picture 6">
            <a:extLst>
              <a:ext uri="{FF2B5EF4-FFF2-40B4-BE49-F238E27FC236}">
                <a16:creationId xmlns:a16="http://schemas.microsoft.com/office/drawing/2014/main" id="{D54DA5C8-FADA-4AF6-8FC3-7CF1896BEDF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8405" y="5952781"/>
            <a:ext cx="1121689" cy="860178"/>
          </a:xfrm>
          <a:prstGeom prst="rect">
            <a:avLst/>
          </a:prstGeom>
        </p:spPr>
      </p:pic>
    </p:spTree>
    <p:extLst>
      <p:ext uri="{BB962C8B-B14F-4D97-AF65-F5344CB8AC3E}">
        <p14:creationId xmlns:p14="http://schemas.microsoft.com/office/powerpoint/2010/main" val="3327924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sz="quarter" idx="10" hasCustomPrompt="1"/>
          </p:nvPr>
        </p:nvSpPr>
        <p:spPr>
          <a:xfrm>
            <a:off x="457200" y="6407150"/>
            <a:ext cx="7582849" cy="450850"/>
          </a:xfrm>
        </p:spPr>
        <p:txBody>
          <a:bodyPr/>
          <a:lstStyle>
            <a:lvl1pPr>
              <a:lnSpc>
                <a:spcPct val="85000"/>
              </a:lnSpc>
              <a:buFontTx/>
              <a:buNone/>
              <a:defRPr sz="800" i="0">
                <a:solidFill>
                  <a:schemeClr val="bg2"/>
                </a:solidFill>
                <a:latin typeface="+mn-lt"/>
              </a:defRPr>
            </a:lvl1pPr>
            <a:lvl2pPr>
              <a:lnSpc>
                <a:spcPct val="85000"/>
              </a:lnSpc>
              <a:buFontTx/>
              <a:buNone/>
              <a:defRPr sz="800">
                <a:solidFill>
                  <a:schemeClr val="bg2"/>
                </a:solidFill>
                <a:latin typeface="+mn-lt"/>
              </a:defRPr>
            </a:lvl2pPr>
            <a:lvl3pPr>
              <a:lnSpc>
                <a:spcPct val="85000"/>
              </a:lnSpc>
              <a:buFontTx/>
              <a:buNone/>
              <a:defRPr sz="800">
                <a:solidFill>
                  <a:schemeClr val="bg2"/>
                </a:solidFill>
                <a:latin typeface="+mn-lt"/>
              </a:defRPr>
            </a:lvl3pPr>
            <a:lvl4pPr>
              <a:lnSpc>
                <a:spcPct val="85000"/>
              </a:lnSpc>
              <a:buFontTx/>
              <a:buNone/>
              <a:defRPr sz="800">
                <a:solidFill>
                  <a:schemeClr val="bg2"/>
                </a:solidFill>
                <a:latin typeface="+mn-lt"/>
              </a:defRPr>
            </a:lvl4pPr>
            <a:lvl5pPr marL="0" indent="0">
              <a:lnSpc>
                <a:spcPct val="85000"/>
              </a:lnSpc>
              <a:buFontTx/>
              <a:buNone/>
              <a:defRPr sz="800">
                <a:solidFill>
                  <a:schemeClr val="bg2"/>
                </a:solidFill>
                <a:latin typeface="+mn-lt"/>
              </a:defRPr>
            </a:lvl5pPr>
          </a:lstStyle>
          <a:p>
            <a:pPr lvl="0"/>
            <a:r>
              <a:rPr lang="en-US" dirty="0"/>
              <a:t>Click to insert attribution</a:t>
            </a:r>
          </a:p>
        </p:txBody>
      </p:sp>
      <p:pic>
        <p:nvPicPr>
          <p:cNvPr id="4" name="Picture 3">
            <a:extLst>
              <a:ext uri="{FF2B5EF4-FFF2-40B4-BE49-F238E27FC236}">
                <a16:creationId xmlns:a16="http://schemas.microsoft.com/office/drawing/2014/main" id="{424D01C6-1966-403E-A754-956129CFA4E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8405" y="5952781"/>
            <a:ext cx="1121689" cy="860178"/>
          </a:xfrm>
          <a:prstGeom prst="rect">
            <a:avLst/>
          </a:prstGeom>
        </p:spPr>
      </p:pic>
    </p:spTree>
    <p:extLst>
      <p:ext uri="{BB962C8B-B14F-4D97-AF65-F5344CB8AC3E}">
        <p14:creationId xmlns:p14="http://schemas.microsoft.com/office/powerpoint/2010/main" val="3748903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85800"/>
            <a:ext cx="3182052" cy="1228028"/>
          </a:xfrm>
          <a:prstGeom prst="rect">
            <a:avLst/>
          </a:prstGeom>
        </p:spPr>
        <p:txBody>
          <a:bodyPr vert="horz" wrap="square" lIns="0" tIns="0" rIns="0" bIns="0" rtlCol="0" anchor="t">
            <a:noAutofit/>
          </a:bodyPr>
          <a:lstStyle/>
          <a:p>
            <a:r>
              <a:rPr lang="en-US" dirty="0"/>
              <a:t>All Click To Edit Master Title </a:t>
            </a:r>
            <a:br>
              <a:rPr lang="en-US" dirty="0"/>
            </a:br>
            <a:r>
              <a:rPr lang="en-US" dirty="0"/>
              <a:t>Style</a:t>
            </a:r>
          </a:p>
        </p:txBody>
      </p:sp>
      <p:sp>
        <p:nvSpPr>
          <p:cNvPr id="3" name="Text Placeholder 2"/>
          <p:cNvSpPr>
            <a:spLocks noGrp="1"/>
          </p:cNvSpPr>
          <p:nvPr>
            <p:ph type="body" idx="1"/>
          </p:nvPr>
        </p:nvSpPr>
        <p:spPr>
          <a:xfrm>
            <a:off x="3829078" y="685800"/>
            <a:ext cx="4857722" cy="549275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More</a:t>
            </a:r>
          </a:p>
          <a:p>
            <a:pPr lvl="8"/>
            <a:r>
              <a:rPr lang="en-US" dirty="0"/>
              <a:t>More</a:t>
            </a:r>
          </a:p>
        </p:txBody>
      </p:sp>
      <p:cxnSp>
        <p:nvCxnSpPr>
          <p:cNvPr id="69" name="Straight Connector 68"/>
          <p:cNvCxnSpPr/>
          <p:nvPr userDrawn="1"/>
        </p:nvCxnSpPr>
        <p:spPr>
          <a:xfrm>
            <a:off x="457200" y="460057"/>
            <a:ext cx="318205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3829078" y="460057"/>
            <a:ext cx="4857722" cy="0"/>
          </a:xfrm>
          <a:prstGeom prst="line">
            <a:avLst/>
          </a:prstGeom>
          <a:ln w="12700">
            <a:solidFill>
              <a:schemeClr val="tx2"/>
            </a:solidFill>
            <a:bevel/>
          </a:ln>
        </p:spPr>
        <p:style>
          <a:lnRef idx="1">
            <a:schemeClr val="accent1"/>
          </a:lnRef>
          <a:fillRef idx="0">
            <a:schemeClr val="accent1"/>
          </a:fillRef>
          <a:effectRef idx="0">
            <a:schemeClr val="accent1"/>
          </a:effectRef>
          <a:fontRef idx="minor">
            <a:schemeClr val="tx1"/>
          </a:fontRef>
        </p:style>
      </p:cxnSp>
      <p:sp>
        <p:nvSpPr>
          <p:cNvPr id="76" name="TextBox 75"/>
          <p:cNvSpPr txBox="1"/>
          <p:nvPr userDrawn="1"/>
        </p:nvSpPr>
        <p:spPr>
          <a:xfrm>
            <a:off x="8561766" y="6397715"/>
            <a:ext cx="125034" cy="123111"/>
          </a:xfrm>
          <a:prstGeom prst="rect">
            <a:avLst/>
          </a:prstGeom>
          <a:noFill/>
        </p:spPr>
        <p:txBody>
          <a:bodyPr wrap="none" lIns="0" tIns="0" rIns="0" bIns="0" rtlCol="0">
            <a:spAutoFit/>
          </a:bodyPr>
          <a:lstStyle/>
          <a:p>
            <a:pPr algn="r"/>
            <a:fld id="{2385CB4A-7E96-44CA-B116-B71B544B697D}" type="slidenum">
              <a:rPr lang="en-US" sz="800" smtClean="0">
                <a:solidFill>
                  <a:schemeClr val="bg2"/>
                </a:solidFill>
              </a:rPr>
              <a:pPr algn="r"/>
              <a:t>‹#›</a:t>
            </a:fld>
            <a:endParaRPr lang="en-US" sz="800" dirty="0">
              <a:solidFill>
                <a:schemeClr val="bg2"/>
              </a:solidFill>
            </a:endParaRPr>
          </a:p>
        </p:txBody>
      </p:sp>
      <p:sp>
        <p:nvSpPr>
          <p:cNvPr id="117" name="TextBox 116"/>
          <p:cNvSpPr txBox="1"/>
          <p:nvPr userDrawn="1"/>
        </p:nvSpPr>
        <p:spPr>
          <a:xfrm>
            <a:off x="8331889" y="6397715"/>
            <a:ext cx="24045" cy="123111"/>
          </a:xfrm>
          <a:prstGeom prst="rect">
            <a:avLst/>
          </a:prstGeom>
          <a:noFill/>
        </p:spPr>
        <p:txBody>
          <a:bodyPr wrap="none" lIns="0" tIns="0" rIns="0" bIns="0" rtlCol="0">
            <a:spAutoFit/>
          </a:bodyPr>
          <a:lstStyle/>
          <a:p>
            <a:pPr algn="r"/>
            <a:r>
              <a:rPr lang="en-US" sz="800" dirty="0">
                <a:solidFill>
                  <a:schemeClr val="bg2"/>
                </a:solidFill>
              </a:rPr>
              <a:t>|</a:t>
            </a:r>
          </a:p>
        </p:txBody>
      </p:sp>
      <p:pic>
        <p:nvPicPr>
          <p:cNvPr id="8" name="Picture 7">
            <a:extLst>
              <a:ext uri="{FF2B5EF4-FFF2-40B4-BE49-F238E27FC236}">
                <a16:creationId xmlns:a16="http://schemas.microsoft.com/office/drawing/2014/main" id="{3BAE64BD-1B31-41D9-B971-F45D1D620080}"/>
              </a:ext>
            </a:extLst>
          </p:cNvPr>
          <p:cNvPicPr>
            <a:picLocks noChangeAspect="1"/>
          </p:cNvPicPr>
          <p:nvPr userDrawn="1"/>
        </p:nvPicPr>
        <p:blipFill>
          <a:blip r:embed="rId15" cstate="print">
            <a:extLst>
              <a:ext uri="{28A0092B-C50C-407E-A947-70E740481C1C}">
                <a14:useLocalDpi xmlns:a14="http://schemas.microsoft.com/office/drawing/2010/main" val="0"/>
              </a:ext>
            </a:extLst>
          </a:blip>
          <a:srcRect/>
          <a:stretch/>
        </p:blipFill>
        <p:spPr>
          <a:xfrm>
            <a:off x="78405" y="5952781"/>
            <a:ext cx="1121689" cy="860178"/>
          </a:xfrm>
          <a:prstGeom prst="rect">
            <a:avLst/>
          </a:prstGeom>
        </p:spPr>
      </p:pic>
    </p:spTree>
    <p:extLst>
      <p:ext uri="{BB962C8B-B14F-4D97-AF65-F5344CB8AC3E}">
        <p14:creationId xmlns:p14="http://schemas.microsoft.com/office/powerpoint/2010/main" val="372813708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6" r:id="rId4"/>
    <p:sldLayoutId id="2147483658" r:id="rId5"/>
    <p:sldLayoutId id="2147483650" r:id="rId6"/>
    <p:sldLayoutId id="2147483657" r:id="rId7"/>
    <p:sldLayoutId id="2147483659" r:id="rId8"/>
    <p:sldLayoutId id="2147483654" r:id="rId9"/>
    <p:sldLayoutId id="2147483660" r:id="rId10"/>
    <p:sldLayoutId id="2147483655" r:id="rId11"/>
    <p:sldLayoutId id="2147483664" r:id="rId12"/>
  </p:sldLayoutIdLst>
  <p:hf hdr="0" ftr="0" dt="0"/>
  <p:txStyles>
    <p:titleStyle>
      <a:lvl1pPr algn="l" defTabSz="914400" rtl="0" eaLnBrk="1" latinLnBrk="0" hangingPunct="1">
        <a:lnSpc>
          <a:spcPct val="95000"/>
        </a:lnSpc>
        <a:spcBef>
          <a:spcPct val="0"/>
        </a:spcBef>
        <a:buNone/>
        <a:defRPr sz="2800" b="1" kern="1200" spc="-150">
          <a:solidFill>
            <a:schemeClr val="tx2"/>
          </a:solidFill>
          <a:latin typeface="+mj-lt"/>
          <a:ea typeface="+mj-ea"/>
          <a:cs typeface="+mj-cs"/>
        </a:defRPr>
      </a:lvl1pPr>
    </p:titleStyle>
    <p:body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hart" Target="../charts/chart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chart" Target="../charts/chart22.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3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chart" Target="../charts/char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7199" y="358924"/>
            <a:ext cx="8524876" cy="2742289"/>
          </a:xfrm>
        </p:spPr>
        <p:txBody>
          <a:bodyPr/>
          <a:lstStyle/>
          <a:p>
            <a:r>
              <a:rPr lang="en-US" sz="4800" dirty="0">
                <a:solidFill>
                  <a:schemeClr val="tx2"/>
                </a:solidFill>
              </a:rPr>
              <a:t>Charles City County public schools</a:t>
            </a:r>
            <a:br>
              <a:rPr lang="en-US" sz="4800" dirty="0">
                <a:solidFill>
                  <a:schemeClr val="tx2"/>
                </a:solidFill>
              </a:rPr>
            </a:br>
            <a:br>
              <a:rPr lang="en-US" sz="4800" dirty="0">
                <a:solidFill>
                  <a:schemeClr val="tx2"/>
                </a:solidFill>
              </a:rPr>
            </a:br>
            <a:r>
              <a:rPr lang="en-US" sz="4400" dirty="0">
                <a:solidFill>
                  <a:schemeClr val="tx2"/>
                </a:solidFill>
              </a:rPr>
              <a:t>Strategic performance monitoring</a:t>
            </a:r>
            <a:br>
              <a:rPr lang="en-US" sz="4800" dirty="0">
                <a:solidFill>
                  <a:schemeClr val="tx2"/>
                </a:solidFill>
              </a:rPr>
            </a:br>
            <a:br>
              <a:rPr lang="en-US" dirty="0"/>
            </a:br>
            <a:endParaRPr lang="en-US" dirty="0"/>
          </a:p>
        </p:txBody>
      </p:sp>
      <p:sp>
        <p:nvSpPr>
          <p:cNvPr id="3" name="Text Placeholder 2"/>
          <p:cNvSpPr>
            <a:spLocks noGrp="1"/>
          </p:cNvSpPr>
          <p:nvPr>
            <p:ph type="body" sz="quarter" idx="10"/>
          </p:nvPr>
        </p:nvSpPr>
        <p:spPr>
          <a:xfrm>
            <a:off x="457200" y="3578098"/>
            <a:ext cx="2276061" cy="2512484"/>
          </a:xfrm>
        </p:spPr>
        <p:txBody>
          <a:bodyPr/>
          <a:lstStyle/>
          <a:p>
            <a:r>
              <a:rPr lang="en-US" dirty="0">
                <a:solidFill>
                  <a:schemeClr val="accent6"/>
                </a:solidFill>
              </a:rPr>
              <a:t>Charles City County Public Schools committed to monitoring of the implementation of their five-year strategic plan. The plan, comprised of three pillars, has 22 performance measures that by the end of the 2023 will inform the Division on its implementation.</a:t>
            </a:r>
          </a:p>
        </p:txBody>
      </p:sp>
      <p:sp>
        <p:nvSpPr>
          <p:cNvPr id="6" name="Text Placeholder 5"/>
          <p:cNvSpPr>
            <a:spLocks noGrp="1"/>
          </p:cNvSpPr>
          <p:nvPr>
            <p:ph type="body" sz="quarter" idx="12"/>
          </p:nvPr>
        </p:nvSpPr>
        <p:spPr>
          <a:xfrm>
            <a:off x="6706014" y="5081245"/>
            <a:ext cx="2276061" cy="1009338"/>
          </a:xfrm>
        </p:spPr>
        <p:txBody>
          <a:bodyPr/>
          <a:lstStyle/>
          <a:p>
            <a:pPr algn="l">
              <a:spcBef>
                <a:spcPts val="0"/>
              </a:spcBef>
              <a:spcAft>
                <a:spcPts val="0"/>
              </a:spcAft>
            </a:pPr>
            <a:r>
              <a:rPr lang="en-US" dirty="0">
                <a:solidFill>
                  <a:schemeClr val="tx2"/>
                </a:solidFill>
              </a:rPr>
              <a:t>October 15, 2019</a:t>
            </a:r>
          </a:p>
          <a:p>
            <a:pPr algn="l">
              <a:spcBef>
                <a:spcPts val="0"/>
              </a:spcBef>
              <a:spcAft>
                <a:spcPts val="0"/>
              </a:spcAft>
            </a:pPr>
            <a:endParaRPr lang="en-US" dirty="0">
              <a:solidFill>
                <a:schemeClr val="tx2"/>
              </a:solidFill>
            </a:endParaRPr>
          </a:p>
          <a:p>
            <a:pPr algn="l">
              <a:spcBef>
                <a:spcPts val="0"/>
              </a:spcBef>
              <a:spcAft>
                <a:spcPts val="0"/>
              </a:spcAft>
            </a:pPr>
            <a:r>
              <a:rPr lang="en-US" dirty="0">
                <a:solidFill>
                  <a:schemeClr val="tx2"/>
                </a:solidFill>
              </a:rPr>
              <a:t>Prepared by</a:t>
            </a:r>
          </a:p>
        </p:txBody>
      </p:sp>
      <p:pic>
        <p:nvPicPr>
          <p:cNvPr id="7" name="Picture 6" descr="The logo of Shaffer Evaluation Group is presented. This firm analyzed the strategic plan data and prepared the report. ">
            <a:extLst>
              <a:ext uri="{FF2B5EF4-FFF2-40B4-BE49-F238E27FC236}">
                <a16:creationId xmlns:a16="http://schemas.microsoft.com/office/drawing/2014/main" id="{667F0993-6654-4A24-9949-B0FD9C5EB307}"/>
              </a:ext>
            </a:extLst>
          </p:cNvPr>
          <p:cNvPicPr/>
          <p:nvPr/>
        </p:nvPicPr>
        <p:blipFill>
          <a:blip r:embed="rId3"/>
          <a:stretch>
            <a:fillRect/>
          </a:stretch>
        </p:blipFill>
        <p:spPr>
          <a:xfrm>
            <a:off x="6706014" y="6103595"/>
            <a:ext cx="2266950" cy="586740"/>
          </a:xfrm>
          <a:prstGeom prst="rect">
            <a:avLst/>
          </a:prstGeom>
        </p:spPr>
      </p:pic>
      <p:sp>
        <p:nvSpPr>
          <p:cNvPr id="9" name="Rectangle 8">
            <a:extLst>
              <a:ext uri="{FF2B5EF4-FFF2-40B4-BE49-F238E27FC236}">
                <a16:creationId xmlns:a16="http://schemas.microsoft.com/office/drawing/2014/main" id="{F825B9A5-79FA-4A46-BB43-6F7543907772}"/>
              </a:ext>
            </a:extLst>
          </p:cNvPr>
          <p:cNvSpPr/>
          <p:nvPr/>
        </p:nvSpPr>
        <p:spPr>
          <a:xfrm>
            <a:off x="363196" y="4116772"/>
            <a:ext cx="2370065" cy="400110"/>
          </a:xfrm>
          <a:prstGeom prst="rect">
            <a:avLst/>
          </a:prstGeom>
        </p:spPr>
        <p:txBody>
          <a:bodyPr wrap="square">
            <a:spAutoFit/>
          </a:bodyPr>
          <a:lstStyle/>
          <a:p>
            <a:r>
              <a:rPr lang="en-US" sz="2000" b="1" dirty="0">
                <a:solidFill>
                  <a:schemeClr val="tx2"/>
                </a:solidFill>
              </a:rPr>
              <a:t>Year 1: 2018-2019</a:t>
            </a:r>
            <a:endParaRPr lang="en-US" sz="2000" b="1" dirty="0"/>
          </a:p>
        </p:txBody>
      </p:sp>
    </p:spTree>
    <p:extLst>
      <p:ext uri="{BB962C8B-B14F-4D97-AF65-F5344CB8AC3E}">
        <p14:creationId xmlns:p14="http://schemas.microsoft.com/office/powerpoint/2010/main" val="19070833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4ACD-820D-476D-B319-9F8E03FA9751}"/>
              </a:ext>
            </a:extLst>
          </p:cNvPr>
          <p:cNvSpPr>
            <a:spLocks noGrp="1"/>
          </p:cNvSpPr>
          <p:nvPr>
            <p:ph type="title"/>
          </p:nvPr>
        </p:nvSpPr>
        <p:spPr>
          <a:xfrm>
            <a:off x="248351" y="593111"/>
            <a:ext cx="2840470" cy="1228028"/>
          </a:xfrm>
        </p:spPr>
        <p:txBody>
          <a:bodyPr/>
          <a:lstStyle/>
          <a:p>
            <a:r>
              <a:rPr lang="en-US" dirty="0"/>
              <a:t>Math Performance Improved Overall</a:t>
            </a:r>
          </a:p>
        </p:txBody>
      </p:sp>
      <p:sp>
        <p:nvSpPr>
          <p:cNvPr id="7" name="TextBox 6">
            <a:extLst>
              <a:ext uri="{FF2B5EF4-FFF2-40B4-BE49-F238E27FC236}">
                <a16:creationId xmlns:a16="http://schemas.microsoft.com/office/drawing/2014/main" id="{DBF2AB80-9156-4C88-833B-6623C086DD51}"/>
              </a:ext>
            </a:extLst>
          </p:cNvPr>
          <p:cNvSpPr txBox="1"/>
          <p:nvPr/>
        </p:nvSpPr>
        <p:spPr>
          <a:xfrm>
            <a:off x="86185" y="6407150"/>
            <a:ext cx="368710" cy="246221"/>
          </a:xfrm>
          <a:prstGeom prst="rect">
            <a:avLst/>
          </a:prstGeom>
          <a:noFill/>
        </p:spPr>
        <p:txBody>
          <a:bodyPr wrap="square" rtlCol="0">
            <a:spAutoFit/>
          </a:bodyPr>
          <a:lstStyle/>
          <a:p>
            <a:r>
              <a:rPr lang="en-US" sz="1000" dirty="0"/>
              <a:t>  3</a:t>
            </a:r>
          </a:p>
        </p:txBody>
      </p:sp>
      <p:graphicFrame>
        <p:nvGraphicFramePr>
          <p:cNvPr id="8" name="Table 7">
            <a:extLst>
              <a:ext uri="{FF2B5EF4-FFF2-40B4-BE49-F238E27FC236}">
                <a16:creationId xmlns:a16="http://schemas.microsoft.com/office/drawing/2014/main" id="{109C2C86-9542-FB4D-99C5-09B286ED3906}"/>
              </a:ext>
            </a:extLst>
          </p:cNvPr>
          <p:cNvGraphicFramePr>
            <a:graphicFrameLocks/>
          </p:cNvGraphicFramePr>
          <p:nvPr>
            <p:extLst>
              <p:ext uri="{D42A27DB-BD31-4B8C-83A1-F6EECF244321}">
                <p14:modId xmlns:p14="http://schemas.microsoft.com/office/powerpoint/2010/main" val="1059687842"/>
              </p:ext>
            </p:extLst>
          </p:nvPr>
        </p:nvGraphicFramePr>
        <p:xfrm>
          <a:off x="1188913" y="5952277"/>
          <a:ext cx="7854388" cy="914400"/>
        </p:xfrm>
        <a:graphic>
          <a:graphicData uri="http://schemas.openxmlformats.org/drawingml/2006/table">
            <a:tbl>
              <a:tblPr firstRow="1" bandRow="1">
                <a:tableStyleId>{5C22544A-7EE6-4342-B048-85BDC9FD1C3A}</a:tableStyleId>
              </a:tblPr>
              <a:tblGrid>
                <a:gridCol w="2217953">
                  <a:extLst>
                    <a:ext uri="{9D8B030D-6E8A-4147-A177-3AD203B41FA5}">
                      <a16:colId xmlns:a16="http://schemas.microsoft.com/office/drawing/2014/main" val="2566997009"/>
                    </a:ext>
                  </a:extLst>
                </a:gridCol>
                <a:gridCol w="5636435">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a:t>
                      </a:r>
                      <a:r>
                        <a:rPr lang="en-US" sz="900" b="0" dirty="0">
                          <a:solidFill>
                            <a:schemeClr val="tx1">
                              <a:lumMod val="50000"/>
                              <a:lumOff val="50000"/>
                            </a:schemeClr>
                          </a:solidFill>
                        </a:rPr>
                        <a:t> Performance Measure 3: The division and schools exceeding the average for all students, and subgroups, in mathematics, English, history/social science, science and the federal graduation index.</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Virginia Department of Education School Quality </a:t>
                      </a:r>
                      <a:r>
                        <a:rPr lang="en-US" sz="900" b="0" kern="1200" dirty="0">
                          <a:solidFill>
                            <a:schemeClr val="tx1">
                              <a:lumMod val="50000"/>
                              <a:lumOff val="50000"/>
                            </a:schemeClr>
                          </a:solidFill>
                          <a:latin typeface="+mn-lt"/>
                          <a:ea typeface="+mn-ea"/>
                          <a:cs typeface="+mn-cs"/>
                        </a:rPr>
                        <a:t>Profile. Data indicate the percentage of students scoring proficient on Virginia Standard of Learning Assessments (SOL). A score of proficient is 400 or above. </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graphicFrame>
        <p:nvGraphicFramePr>
          <p:cNvPr id="11" name="Table 10">
            <a:extLst>
              <a:ext uri="{FF2B5EF4-FFF2-40B4-BE49-F238E27FC236}">
                <a16:creationId xmlns:a16="http://schemas.microsoft.com/office/drawing/2014/main" id="{A7025596-25C8-3F4C-BB1E-0216594208F7}"/>
              </a:ext>
            </a:extLst>
          </p:cNvPr>
          <p:cNvGraphicFramePr>
            <a:graphicFrameLocks noGrp="1"/>
          </p:cNvGraphicFramePr>
          <p:nvPr>
            <p:extLst>
              <p:ext uri="{D42A27DB-BD31-4B8C-83A1-F6EECF244321}">
                <p14:modId xmlns:p14="http://schemas.microsoft.com/office/powerpoint/2010/main" val="1059581694"/>
              </p:ext>
            </p:extLst>
          </p:nvPr>
        </p:nvGraphicFramePr>
        <p:xfrm>
          <a:off x="3846342" y="716789"/>
          <a:ext cx="4863318" cy="1052594"/>
        </p:xfrm>
        <a:graphic>
          <a:graphicData uri="http://schemas.openxmlformats.org/drawingml/2006/table">
            <a:tbl>
              <a:tblPr>
                <a:tableStyleId>{5C22544A-7EE6-4342-B048-85BDC9FD1C3A}</a:tableStyleId>
              </a:tblPr>
              <a:tblGrid>
                <a:gridCol w="4863318">
                  <a:extLst>
                    <a:ext uri="{9D8B030D-6E8A-4147-A177-3AD203B41FA5}">
                      <a16:colId xmlns:a16="http://schemas.microsoft.com/office/drawing/2014/main" val="20000"/>
                    </a:ext>
                  </a:extLst>
                </a:gridCol>
              </a:tblGrid>
              <a:tr h="1052594">
                <a:tc>
                  <a:txBody>
                    <a:bodyPr/>
                    <a:lstStyle/>
                    <a:p>
                      <a:pPr marL="0" algn="l" defTabSz="914400" rtl="0" eaLnBrk="1" latinLnBrk="0" hangingPunct="1">
                        <a:lnSpc>
                          <a:spcPct val="110000"/>
                        </a:lnSpc>
                      </a:pPr>
                      <a:r>
                        <a:rPr lang="en-US" sz="1300" i="1" kern="100" spc="-50" baseline="0" dirty="0">
                          <a:solidFill>
                            <a:schemeClr val="accent1"/>
                          </a:solidFill>
                          <a:latin typeface="Corbel" panose="020B0503020204020204" pitchFamily="34" charset="0"/>
                          <a:ea typeface="+mn-ea"/>
                          <a:cs typeface="+mn-cs"/>
                        </a:rPr>
                        <a:t>While no single subgroup in mathematics exceeded the state average, most subgroups increased the percentage of students passing the SOL when compared to the  Division baseline.</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Rectangle 8">
            <a:extLst>
              <a:ext uri="{FF2B5EF4-FFF2-40B4-BE49-F238E27FC236}">
                <a16:creationId xmlns:a16="http://schemas.microsoft.com/office/drawing/2014/main" id="{B2A08A32-B90C-064B-AA46-59E99EABD79B}"/>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graphicFrame>
        <p:nvGraphicFramePr>
          <p:cNvPr id="3" name="Table 2">
            <a:extLst>
              <a:ext uri="{FF2B5EF4-FFF2-40B4-BE49-F238E27FC236}">
                <a16:creationId xmlns:a16="http://schemas.microsoft.com/office/drawing/2014/main" id="{7B07D694-6196-864A-A222-80986487833D}"/>
              </a:ext>
            </a:extLst>
          </p:cNvPr>
          <p:cNvGraphicFramePr>
            <a:graphicFrameLocks noGrp="1"/>
          </p:cNvGraphicFramePr>
          <p:nvPr>
            <p:extLst>
              <p:ext uri="{D42A27DB-BD31-4B8C-83A1-F6EECF244321}">
                <p14:modId xmlns:p14="http://schemas.microsoft.com/office/powerpoint/2010/main" val="2080172402"/>
              </p:ext>
            </p:extLst>
          </p:nvPr>
        </p:nvGraphicFramePr>
        <p:xfrm>
          <a:off x="3409294" y="1938660"/>
          <a:ext cx="5402036" cy="2980679"/>
        </p:xfrm>
        <a:graphic>
          <a:graphicData uri="http://schemas.openxmlformats.org/drawingml/2006/table">
            <a:tbl>
              <a:tblPr firstRow="1" firstCol="1" bandRow="1">
                <a:tableStyleId>{5C22544A-7EE6-4342-B048-85BDC9FD1C3A}</a:tableStyleId>
              </a:tblPr>
              <a:tblGrid>
                <a:gridCol w="1569106">
                  <a:extLst>
                    <a:ext uri="{9D8B030D-6E8A-4147-A177-3AD203B41FA5}">
                      <a16:colId xmlns:a16="http://schemas.microsoft.com/office/drawing/2014/main" val="3661255306"/>
                    </a:ext>
                  </a:extLst>
                </a:gridCol>
                <a:gridCol w="1299259">
                  <a:extLst>
                    <a:ext uri="{9D8B030D-6E8A-4147-A177-3AD203B41FA5}">
                      <a16:colId xmlns:a16="http://schemas.microsoft.com/office/drawing/2014/main" val="2497057202"/>
                    </a:ext>
                  </a:extLst>
                </a:gridCol>
                <a:gridCol w="844557">
                  <a:extLst>
                    <a:ext uri="{9D8B030D-6E8A-4147-A177-3AD203B41FA5}">
                      <a16:colId xmlns:a16="http://schemas.microsoft.com/office/drawing/2014/main" val="840272614"/>
                    </a:ext>
                  </a:extLst>
                </a:gridCol>
                <a:gridCol w="844557">
                  <a:extLst>
                    <a:ext uri="{9D8B030D-6E8A-4147-A177-3AD203B41FA5}">
                      <a16:colId xmlns:a16="http://schemas.microsoft.com/office/drawing/2014/main" val="3434077187"/>
                    </a:ext>
                  </a:extLst>
                </a:gridCol>
                <a:gridCol w="844557">
                  <a:extLst>
                    <a:ext uri="{9D8B030D-6E8A-4147-A177-3AD203B41FA5}">
                      <a16:colId xmlns:a16="http://schemas.microsoft.com/office/drawing/2014/main" val="3886900295"/>
                    </a:ext>
                  </a:extLst>
                </a:gridCol>
              </a:tblGrid>
              <a:tr h="203436">
                <a:tc gridSpan="5">
                  <a:txBody>
                    <a:bodyPr/>
                    <a:lstStyle/>
                    <a:p>
                      <a:pPr marL="0" marR="0" algn="ctr">
                        <a:lnSpc>
                          <a:spcPct val="107000"/>
                        </a:lnSpc>
                        <a:spcBef>
                          <a:spcPts val="0"/>
                        </a:spcBef>
                        <a:spcAft>
                          <a:spcPts val="0"/>
                        </a:spcAft>
                      </a:pPr>
                      <a:r>
                        <a:rPr lang="en-US" sz="1400" b="0" dirty="0">
                          <a:solidFill>
                            <a:schemeClr val="tx2"/>
                          </a:solidFill>
                          <a:effectLst/>
                        </a:rPr>
                        <a:t>Math Performance Across Subgroups</a:t>
                      </a:r>
                    </a:p>
                    <a:p>
                      <a:pPr marL="0" marR="0" algn="ctr">
                        <a:lnSpc>
                          <a:spcPct val="107000"/>
                        </a:lnSpc>
                        <a:spcBef>
                          <a:spcPts val="0"/>
                        </a:spcBef>
                        <a:spcAft>
                          <a:spcPts val="0"/>
                        </a:spcAft>
                      </a:pP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6394148"/>
                  </a:ext>
                </a:extLst>
              </a:tr>
              <a:tr h="406870">
                <a:tc>
                  <a:txBody>
                    <a:bodyPr/>
                    <a:lstStyle/>
                    <a:p>
                      <a:pPr marL="0" marR="0">
                        <a:lnSpc>
                          <a:spcPct val="107000"/>
                        </a:lnSpc>
                        <a:spcBef>
                          <a:spcPts val="0"/>
                        </a:spcBef>
                        <a:spcAft>
                          <a:spcPts val="0"/>
                        </a:spcAft>
                      </a:pPr>
                      <a:r>
                        <a:rPr lang="en-US" sz="1100" dirty="0">
                          <a:solidFill>
                            <a:schemeClr val="tx2"/>
                          </a:solidFill>
                          <a:effectLst/>
                        </a:rPr>
                        <a:t> </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7000"/>
                        </a:lnSpc>
                        <a:spcBef>
                          <a:spcPts val="0"/>
                        </a:spcBef>
                        <a:spcAft>
                          <a:spcPts val="0"/>
                        </a:spcAft>
                      </a:pPr>
                      <a:r>
                        <a:rPr lang="en-US" sz="1100" b="1" dirty="0">
                          <a:solidFill>
                            <a:schemeClr val="tx2"/>
                          </a:solidFill>
                          <a:effectLst/>
                        </a:rPr>
                        <a:t>Baseline</a:t>
                      </a:r>
                      <a:endParaRPr lang="en-US" sz="1000" b="1" dirty="0">
                        <a:solidFill>
                          <a:schemeClr val="tx2"/>
                        </a:solidFill>
                        <a:effectLst/>
                      </a:endParaRPr>
                    </a:p>
                    <a:p>
                      <a:pPr marL="0" marR="0" algn="ctr">
                        <a:lnSpc>
                          <a:spcPct val="107000"/>
                        </a:lnSpc>
                        <a:spcBef>
                          <a:spcPts val="0"/>
                        </a:spcBef>
                        <a:spcAft>
                          <a:spcPts val="0"/>
                        </a:spcAft>
                      </a:pPr>
                      <a:r>
                        <a:rPr lang="en-US" sz="1100" b="1" dirty="0">
                          <a:solidFill>
                            <a:schemeClr val="tx2"/>
                          </a:solidFill>
                          <a:effectLst/>
                        </a:rPr>
                        <a:t>2017-2018</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dirty="0">
                          <a:solidFill>
                            <a:schemeClr val="tx2"/>
                          </a:solidFill>
                          <a:effectLst/>
                        </a:rPr>
                        <a:t>2018-2019</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638385388"/>
                  </a:ext>
                </a:extLst>
              </a:tr>
              <a:tr h="203436">
                <a:tc>
                  <a:txBody>
                    <a:bodyPr/>
                    <a:lstStyle/>
                    <a:p>
                      <a:pPr marL="0" marR="0">
                        <a:lnSpc>
                          <a:spcPct val="107000"/>
                        </a:lnSpc>
                        <a:spcBef>
                          <a:spcPts val="0"/>
                        </a:spcBef>
                        <a:spcAft>
                          <a:spcPts val="0"/>
                        </a:spcAft>
                      </a:pPr>
                      <a:r>
                        <a:rPr lang="en-US" sz="1100" b="0" dirty="0">
                          <a:solidFill>
                            <a:schemeClr val="tx2"/>
                          </a:solidFill>
                          <a:effectLst/>
                        </a:rPr>
                        <a:t> </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rPr>
                        <a:t>Division</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rPr>
                        <a:t>State</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rPr>
                        <a:t>Division</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rPr>
                        <a:t>State</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8060540"/>
                  </a:ext>
                </a:extLst>
              </a:tr>
              <a:tr h="203436">
                <a:tc>
                  <a:txBody>
                    <a:bodyPr/>
                    <a:lstStyle/>
                    <a:p>
                      <a:pPr marL="0" marR="0">
                        <a:lnSpc>
                          <a:spcPct val="107000"/>
                        </a:lnSpc>
                        <a:spcBef>
                          <a:spcPts val="0"/>
                        </a:spcBef>
                        <a:spcAft>
                          <a:spcPts val="0"/>
                        </a:spcAft>
                      </a:pPr>
                      <a:r>
                        <a:rPr lang="en-US" sz="1100" b="0" dirty="0">
                          <a:solidFill>
                            <a:schemeClr val="tx2"/>
                          </a:solidFill>
                          <a:effectLst/>
                        </a:rPr>
                        <a:t>Asian</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92</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94</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792989"/>
                  </a:ext>
                </a:extLst>
              </a:tr>
              <a:tr h="203436">
                <a:tc>
                  <a:txBody>
                    <a:bodyPr/>
                    <a:lstStyle/>
                    <a:p>
                      <a:pPr marL="0" marR="0">
                        <a:lnSpc>
                          <a:spcPct val="107000"/>
                        </a:lnSpc>
                        <a:spcBef>
                          <a:spcPts val="0"/>
                        </a:spcBef>
                        <a:spcAft>
                          <a:spcPts val="0"/>
                        </a:spcAft>
                      </a:pPr>
                      <a:r>
                        <a:rPr lang="en-US" sz="1100" b="0" dirty="0">
                          <a:solidFill>
                            <a:schemeClr val="tx2"/>
                          </a:solidFill>
                          <a:effectLst/>
                        </a:rPr>
                        <a:t>Black</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44</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64</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bg1"/>
                          </a:solidFill>
                          <a:effectLst/>
                        </a:rPr>
                        <a:t>62</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100" dirty="0">
                          <a:solidFill>
                            <a:schemeClr val="tx2"/>
                          </a:solidFill>
                          <a:effectLst/>
                        </a:rPr>
                        <a:t>70</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48985226"/>
                  </a:ext>
                </a:extLst>
              </a:tr>
              <a:tr h="203436">
                <a:tc>
                  <a:txBody>
                    <a:bodyPr/>
                    <a:lstStyle/>
                    <a:p>
                      <a:pPr marL="0" marR="0">
                        <a:lnSpc>
                          <a:spcPct val="107000"/>
                        </a:lnSpc>
                        <a:spcBef>
                          <a:spcPts val="0"/>
                        </a:spcBef>
                        <a:spcAft>
                          <a:spcPts val="0"/>
                        </a:spcAft>
                      </a:pPr>
                      <a:r>
                        <a:rPr lang="en-US" sz="1100" b="0" dirty="0">
                          <a:solidFill>
                            <a:schemeClr val="tx2"/>
                          </a:solidFill>
                          <a:effectLst/>
                        </a:rPr>
                        <a:t>Hispanic</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100</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68</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74</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57388997"/>
                  </a:ext>
                </a:extLst>
              </a:tr>
              <a:tr h="203436">
                <a:tc>
                  <a:txBody>
                    <a:bodyPr/>
                    <a:lstStyle/>
                    <a:p>
                      <a:pPr marL="0" marR="0">
                        <a:lnSpc>
                          <a:spcPct val="107000"/>
                        </a:lnSpc>
                        <a:spcBef>
                          <a:spcPts val="0"/>
                        </a:spcBef>
                        <a:spcAft>
                          <a:spcPts val="0"/>
                        </a:spcAft>
                      </a:pPr>
                      <a:r>
                        <a:rPr lang="en-US" sz="1100" b="0" dirty="0">
                          <a:solidFill>
                            <a:schemeClr val="tx2"/>
                          </a:solidFill>
                          <a:effectLst/>
                        </a:rPr>
                        <a:t>White</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58</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84</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bg1"/>
                          </a:solidFill>
                          <a:effectLst/>
                        </a:rPr>
                        <a:t>75</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100" dirty="0">
                          <a:solidFill>
                            <a:schemeClr val="tx2"/>
                          </a:solidFill>
                          <a:effectLst/>
                        </a:rPr>
                        <a:t>88</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8057704"/>
                  </a:ext>
                </a:extLst>
              </a:tr>
              <a:tr h="203436">
                <a:tc>
                  <a:txBody>
                    <a:bodyPr/>
                    <a:lstStyle/>
                    <a:p>
                      <a:pPr marL="0" marR="0">
                        <a:lnSpc>
                          <a:spcPct val="107000"/>
                        </a:lnSpc>
                        <a:spcBef>
                          <a:spcPts val="0"/>
                        </a:spcBef>
                        <a:spcAft>
                          <a:spcPts val="0"/>
                        </a:spcAft>
                      </a:pPr>
                      <a:r>
                        <a:rPr lang="en-US" sz="1100" b="0" dirty="0">
                          <a:solidFill>
                            <a:schemeClr val="tx2"/>
                          </a:solidFill>
                          <a:effectLst/>
                        </a:rPr>
                        <a:t>Two or more races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71</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80</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bg1"/>
                          </a:solidFill>
                          <a:effectLst/>
                        </a:rPr>
                        <a:t>65</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100" dirty="0">
                          <a:solidFill>
                            <a:schemeClr val="tx2"/>
                          </a:solidFill>
                          <a:effectLst/>
                        </a:rPr>
                        <a:t>85</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8315252"/>
                  </a:ext>
                </a:extLst>
              </a:tr>
              <a:tr h="241416">
                <a:tc>
                  <a:txBody>
                    <a:bodyPr/>
                    <a:lstStyle/>
                    <a:p>
                      <a:pPr marL="0" marR="0">
                        <a:lnSpc>
                          <a:spcPct val="107000"/>
                        </a:lnSpc>
                        <a:spcBef>
                          <a:spcPts val="0"/>
                        </a:spcBef>
                        <a:spcAft>
                          <a:spcPts val="0"/>
                        </a:spcAft>
                      </a:pPr>
                      <a:r>
                        <a:rPr lang="en-US" sz="1100" b="0" dirty="0">
                          <a:solidFill>
                            <a:schemeClr val="tx2"/>
                          </a:solidFill>
                          <a:effectLst/>
                        </a:rPr>
                        <a:t>Students with disabilities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23</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47</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bg1"/>
                          </a:solidFill>
                          <a:effectLst/>
                        </a:rPr>
                        <a:t>31</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100" dirty="0">
                          <a:solidFill>
                            <a:schemeClr val="tx2"/>
                          </a:solidFill>
                          <a:effectLst/>
                        </a:rPr>
                        <a:t>55</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28326054"/>
                  </a:ext>
                </a:extLst>
              </a:tr>
              <a:tr h="406870">
                <a:tc>
                  <a:txBody>
                    <a:bodyPr/>
                    <a:lstStyle/>
                    <a:p>
                      <a:pPr marL="0" marR="0">
                        <a:lnSpc>
                          <a:spcPct val="107000"/>
                        </a:lnSpc>
                        <a:spcBef>
                          <a:spcPts val="0"/>
                        </a:spcBef>
                        <a:spcAft>
                          <a:spcPts val="0"/>
                        </a:spcAft>
                      </a:pPr>
                      <a:r>
                        <a:rPr lang="en-US" sz="1100" b="0" dirty="0">
                          <a:solidFill>
                            <a:schemeClr val="tx2"/>
                          </a:solidFill>
                          <a:effectLst/>
                        </a:rPr>
                        <a:t>Economically disadvantaged</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44</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66</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bg1"/>
                          </a:solidFill>
                          <a:effectLst/>
                        </a:rPr>
                        <a:t>62</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100" dirty="0">
                          <a:solidFill>
                            <a:schemeClr val="tx2"/>
                          </a:solidFill>
                          <a:effectLst/>
                        </a:rPr>
                        <a:t>72</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0845732"/>
                  </a:ext>
                </a:extLst>
              </a:tr>
              <a:tr h="203436">
                <a:tc>
                  <a:txBody>
                    <a:bodyPr/>
                    <a:lstStyle/>
                    <a:p>
                      <a:pPr marL="0" marR="0">
                        <a:lnSpc>
                          <a:spcPct val="107000"/>
                        </a:lnSpc>
                        <a:spcBef>
                          <a:spcPts val="0"/>
                        </a:spcBef>
                        <a:spcAft>
                          <a:spcPts val="0"/>
                        </a:spcAft>
                      </a:pPr>
                      <a:r>
                        <a:rPr lang="en-US" sz="1100" b="0" dirty="0">
                          <a:solidFill>
                            <a:schemeClr val="tx2"/>
                          </a:solidFill>
                          <a:effectLst/>
                        </a:rPr>
                        <a:t>English Learners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49</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59</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784630"/>
                  </a:ext>
                </a:extLst>
              </a:tr>
            </a:tbl>
          </a:graphicData>
        </a:graphic>
      </p:graphicFrame>
      <p:sp>
        <p:nvSpPr>
          <p:cNvPr id="10" name="Content Placeholder 3">
            <a:extLst>
              <a:ext uri="{FF2B5EF4-FFF2-40B4-BE49-F238E27FC236}">
                <a16:creationId xmlns:a16="http://schemas.microsoft.com/office/drawing/2014/main" id="{9EF2EAE1-8509-4B0F-B1C1-23046531DD09}"/>
              </a:ext>
            </a:extLst>
          </p:cNvPr>
          <p:cNvSpPr txBox="1">
            <a:spLocks/>
          </p:cNvSpPr>
          <p:nvPr/>
        </p:nvSpPr>
        <p:spPr>
          <a:xfrm>
            <a:off x="3435246" y="5106078"/>
            <a:ext cx="5521941" cy="591490"/>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lnSpc>
                <a:spcPct val="100000"/>
              </a:lnSpc>
              <a:spcBef>
                <a:spcPts val="0"/>
              </a:spcBef>
              <a:spcAft>
                <a:spcPts val="0"/>
              </a:spcAft>
            </a:pPr>
            <a:r>
              <a:rPr lang="en-US" sz="1100" i="0" dirty="0">
                <a:solidFill>
                  <a:schemeClr val="tx2"/>
                </a:solidFill>
                <a:latin typeface="+mn-lt"/>
              </a:rPr>
              <a:t>NOTE: that * denotes not enough available student data to calculate a percentage.</a:t>
            </a:r>
          </a:p>
          <a:p>
            <a:pPr>
              <a:lnSpc>
                <a:spcPct val="100000"/>
              </a:lnSpc>
              <a:spcBef>
                <a:spcPts val="0"/>
              </a:spcBef>
              <a:spcAft>
                <a:spcPts val="0"/>
              </a:spcAft>
            </a:pPr>
            <a:r>
              <a:rPr lang="en-US" sz="1100" i="0" dirty="0">
                <a:solidFill>
                  <a:srgbClr val="FF0000"/>
                </a:solidFill>
                <a:latin typeface="+mn-lt"/>
              </a:rPr>
              <a:t>Red shading </a:t>
            </a:r>
            <a:r>
              <a:rPr lang="en-US" sz="1100" i="0" dirty="0">
                <a:solidFill>
                  <a:schemeClr val="tx2"/>
                </a:solidFill>
                <a:latin typeface="+mn-lt"/>
              </a:rPr>
              <a:t>indicates that the division’s Year 1 average did not exceed the state average.</a:t>
            </a:r>
          </a:p>
        </p:txBody>
      </p:sp>
      <p:graphicFrame>
        <p:nvGraphicFramePr>
          <p:cNvPr id="13" name="Chart 12">
            <a:extLst>
              <a:ext uri="{FF2B5EF4-FFF2-40B4-BE49-F238E27FC236}">
                <a16:creationId xmlns:a16="http://schemas.microsoft.com/office/drawing/2014/main" id="{B2A19169-000B-44A1-BFA4-2F39C8D42F9E}"/>
              </a:ext>
            </a:extLst>
          </p:cNvPr>
          <p:cNvGraphicFramePr>
            <a:graphicFrameLocks/>
          </p:cNvGraphicFramePr>
          <p:nvPr>
            <p:extLst>
              <p:ext uri="{D42A27DB-BD31-4B8C-83A1-F6EECF244321}">
                <p14:modId xmlns:p14="http://schemas.microsoft.com/office/powerpoint/2010/main" val="1166580597"/>
              </p:ext>
            </p:extLst>
          </p:nvPr>
        </p:nvGraphicFramePr>
        <p:xfrm>
          <a:off x="-13460" y="2795381"/>
          <a:ext cx="3422754" cy="24869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96548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D2FA9-E655-4A45-881C-A35670F4B464}"/>
              </a:ext>
            </a:extLst>
          </p:cNvPr>
          <p:cNvSpPr>
            <a:spLocks noGrp="1"/>
          </p:cNvSpPr>
          <p:nvPr>
            <p:ph type="title"/>
          </p:nvPr>
        </p:nvSpPr>
        <p:spPr>
          <a:xfrm>
            <a:off x="135542" y="639850"/>
            <a:ext cx="2068011" cy="1228028"/>
          </a:xfrm>
        </p:spPr>
        <p:txBody>
          <a:bodyPr/>
          <a:lstStyle/>
          <a:p>
            <a:r>
              <a:rPr lang="en-US" dirty="0"/>
              <a:t>Math Performance</a:t>
            </a:r>
          </a:p>
        </p:txBody>
      </p:sp>
      <p:sp>
        <p:nvSpPr>
          <p:cNvPr id="5" name="Text Placeholder 4">
            <a:extLst>
              <a:ext uri="{FF2B5EF4-FFF2-40B4-BE49-F238E27FC236}">
                <a16:creationId xmlns:a16="http://schemas.microsoft.com/office/drawing/2014/main" id="{2F8B60C4-7252-4D6E-ABBE-C7EF54D049B1}"/>
              </a:ext>
            </a:extLst>
          </p:cNvPr>
          <p:cNvSpPr>
            <a:spLocks noGrp="1"/>
          </p:cNvSpPr>
          <p:nvPr>
            <p:ph type="body" sz="quarter" idx="10"/>
          </p:nvPr>
        </p:nvSpPr>
        <p:spPr/>
        <p:txBody>
          <a:bodyPr/>
          <a:lstStyle/>
          <a:p>
            <a:endParaRPr lang="en-US" dirty="0"/>
          </a:p>
        </p:txBody>
      </p:sp>
      <p:graphicFrame>
        <p:nvGraphicFramePr>
          <p:cNvPr id="6" name="Table 5">
            <a:extLst>
              <a:ext uri="{FF2B5EF4-FFF2-40B4-BE49-F238E27FC236}">
                <a16:creationId xmlns:a16="http://schemas.microsoft.com/office/drawing/2014/main" id="{81B1A08C-EDC3-4145-A538-C3D9E35B347C}"/>
              </a:ext>
            </a:extLst>
          </p:cNvPr>
          <p:cNvGraphicFramePr>
            <a:graphicFrameLocks noGrp="1"/>
          </p:cNvGraphicFramePr>
          <p:nvPr>
            <p:extLst>
              <p:ext uri="{D42A27DB-BD31-4B8C-83A1-F6EECF244321}">
                <p14:modId xmlns:p14="http://schemas.microsoft.com/office/powerpoint/2010/main" val="3438822131"/>
              </p:ext>
            </p:extLst>
          </p:nvPr>
        </p:nvGraphicFramePr>
        <p:xfrm>
          <a:off x="4826000" y="536573"/>
          <a:ext cx="3955948" cy="2775529"/>
        </p:xfrm>
        <a:graphic>
          <a:graphicData uri="http://schemas.openxmlformats.org/drawingml/2006/table">
            <a:tbl>
              <a:tblPr firstRow="1" firstCol="1" bandRow="1">
                <a:tableStyleId>{5C22544A-7EE6-4342-B048-85BDC9FD1C3A}</a:tableStyleId>
              </a:tblPr>
              <a:tblGrid>
                <a:gridCol w="1917700">
                  <a:extLst>
                    <a:ext uri="{9D8B030D-6E8A-4147-A177-3AD203B41FA5}">
                      <a16:colId xmlns:a16="http://schemas.microsoft.com/office/drawing/2014/main" val="1812423433"/>
                    </a:ext>
                  </a:extLst>
                </a:gridCol>
                <a:gridCol w="495300">
                  <a:extLst>
                    <a:ext uri="{9D8B030D-6E8A-4147-A177-3AD203B41FA5}">
                      <a16:colId xmlns:a16="http://schemas.microsoft.com/office/drawing/2014/main" val="2452823406"/>
                    </a:ext>
                  </a:extLst>
                </a:gridCol>
                <a:gridCol w="482600">
                  <a:extLst>
                    <a:ext uri="{9D8B030D-6E8A-4147-A177-3AD203B41FA5}">
                      <a16:colId xmlns:a16="http://schemas.microsoft.com/office/drawing/2014/main" val="2788178556"/>
                    </a:ext>
                  </a:extLst>
                </a:gridCol>
                <a:gridCol w="495300">
                  <a:extLst>
                    <a:ext uri="{9D8B030D-6E8A-4147-A177-3AD203B41FA5}">
                      <a16:colId xmlns:a16="http://schemas.microsoft.com/office/drawing/2014/main" val="7044296"/>
                    </a:ext>
                  </a:extLst>
                </a:gridCol>
                <a:gridCol w="565048">
                  <a:extLst>
                    <a:ext uri="{9D8B030D-6E8A-4147-A177-3AD203B41FA5}">
                      <a16:colId xmlns:a16="http://schemas.microsoft.com/office/drawing/2014/main" val="2930019612"/>
                    </a:ext>
                  </a:extLst>
                </a:gridCol>
              </a:tblGrid>
              <a:tr h="447156">
                <a:tc>
                  <a:txBody>
                    <a:bodyPr/>
                    <a:lstStyle/>
                    <a:p>
                      <a:pPr marL="0" marR="0">
                        <a:lnSpc>
                          <a:spcPct val="107000"/>
                        </a:lnSpc>
                        <a:spcBef>
                          <a:spcPts val="0"/>
                        </a:spcBef>
                        <a:spcAft>
                          <a:spcPts val="0"/>
                        </a:spcAft>
                      </a:pPr>
                      <a:r>
                        <a:rPr lang="en-US" sz="1100" b="1" dirty="0">
                          <a:solidFill>
                            <a:schemeClr val="tx2"/>
                          </a:solidFill>
                          <a:effectLst/>
                        </a:rPr>
                        <a:t>Charles City Elementary School</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7000"/>
                        </a:lnSpc>
                        <a:spcBef>
                          <a:spcPts val="0"/>
                        </a:spcBef>
                        <a:spcAft>
                          <a:spcPts val="0"/>
                        </a:spcAft>
                      </a:pPr>
                      <a:r>
                        <a:rPr lang="en-US" sz="1100" b="1" dirty="0">
                          <a:solidFill>
                            <a:schemeClr val="tx2"/>
                          </a:solidFill>
                          <a:effectLst/>
                        </a:rPr>
                        <a:t>Baseline</a:t>
                      </a:r>
                      <a:endParaRPr lang="en-US" sz="1000" b="1" dirty="0">
                        <a:solidFill>
                          <a:schemeClr val="tx2"/>
                        </a:solidFill>
                        <a:effectLst/>
                      </a:endParaRPr>
                    </a:p>
                    <a:p>
                      <a:pPr marL="0" marR="0" algn="ctr">
                        <a:lnSpc>
                          <a:spcPct val="107000"/>
                        </a:lnSpc>
                        <a:spcBef>
                          <a:spcPts val="0"/>
                        </a:spcBef>
                        <a:spcAft>
                          <a:spcPts val="0"/>
                        </a:spcAft>
                      </a:pPr>
                      <a:r>
                        <a:rPr lang="en-US" sz="1100" b="1" dirty="0">
                          <a:solidFill>
                            <a:schemeClr val="tx2"/>
                          </a:solidFill>
                          <a:effectLst/>
                        </a:rPr>
                        <a:t>2017-2018</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dirty="0">
                          <a:solidFill>
                            <a:schemeClr val="tx2"/>
                          </a:solidFill>
                          <a:effectLst/>
                        </a:rPr>
                        <a:t>2018-2019</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4294646983"/>
                  </a:ext>
                </a:extLst>
              </a:tr>
              <a:tr h="111644">
                <a:tc>
                  <a:txBody>
                    <a:bodyPr/>
                    <a:lstStyle/>
                    <a:p>
                      <a:pPr marL="0" marR="0">
                        <a:lnSpc>
                          <a:spcPct val="107000"/>
                        </a:lnSpc>
                        <a:spcBef>
                          <a:spcPts val="0"/>
                        </a:spcBef>
                        <a:spcAft>
                          <a:spcPts val="0"/>
                        </a:spcAft>
                      </a:pPr>
                      <a:r>
                        <a:rPr lang="en-US" sz="1100" b="0" dirty="0">
                          <a:solidFill>
                            <a:schemeClr val="tx2"/>
                          </a:solidFill>
                          <a:effectLst/>
                        </a:rPr>
                        <a:t> </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ea typeface="Calibri" panose="020F0502020204030204" pitchFamily="34" charset="0"/>
                          <a:cs typeface="Times New Roman" panose="02020603050405020304" pitchFamily="18" charset="0"/>
                        </a:rPr>
                        <a:t>ES</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rPr>
                        <a:t>State</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ea typeface="Calibri" panose="020F0502020204030204" pitchFamily="34" charset="0"/>
                          <a:cs typeface="Times New Roman" panose="02020603050405020304" pitchFamily="18" charset="0"/>
                        </a:rPr>
                        <a:t>ES</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rPr>
                        <a:t>State</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0959072"/>
                  </a:ext>
                </a:extLst>
              </a:tr>
              <a:tr h="223580">
                <a:tc>
                  <a:txBody>
                    <a:bodyPr/>
                    <a:lstStyle/>
                    <a:p>
                      <a:pPr marL="0" marR="0">
                        <a:lnSpc>
                          <a:spcPct val="107000"/>
                        </a:lnSpc>
                        <a:spcBef>
                          <a:spcPts val="0"/>
                        </a:spcBef>
                        <a:spcAft>
                          <a:spcPts val="0"/>
                        </a:spcAft>
                      </a:pPr>
                      <a:r>
                        <a:rPr lang="en-US" sz="1100" b="0" dirty="0">
                          <a:solidFill>
                            <a:schemeClr val="tx2"/>
                          </a:solidFill>
                          <a:effectLst/>
                        </a:rPr>
                        <a:t>Asian</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92</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94</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3775260"/>
                  </a:ext>
                </a:extLst>
              </a:tr>
              <a:tr h="223580">
                <a:tc>
                  <a:txBody>
                    <a:bodyPr/>
                    <a:lstStyle/>
                    <a:p>
                      <a:pPr marL="0" marR="0">
                        <a:lnSpc>
                          <a:spcPct val="107000"/>
                        </a:lnSpc>
                        <a:spcBef>
                          <a:spcPts val="0"/>
                        </a:spcBef>
                        <a:spcAft>
                          <a:spcPts val="0"/>
                        </a:spcAft>
                      </a:pPr>
                      <a:r>
                        <a:rPr lang="en-US" sz="1100" b="0" dirty="0">
                          <a:solidFill>
                            <a:schemeClr val="tx2"/>
                          </a:solidFill>
                          <a:effectLst/>
                        </a:rPr>
                        <a:t>Black</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64</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5004240"/>
                  </a:ext>
                </a:extLst>
              </a:tr>
              <a:tr h="223580">
                <a:tc>
                  <a:txBody>
                    <a:bodyPr/>
                    <a:lstStyle/>
                    <a:p>
                      <a:pPr marL="0" marR="0">
                        <a:lnSpc>
                          <a:spcPct val="107000"/>
                        </a:lnSpc>
                        <a:spcBef>
                          <a:spcPts val="0"/>
                        </a:spcBef>
                        <a:spcAft>
                          <a:spcPts val="0"/>
                        </a:spcAft>
                      </a:pPr>
                      <a:r>
                        <a:rPr lang="en-US" sz="1100" b="0" dirty="0">
                          <a:solidFill>
                            <a:schemeClr val="tx2"/>
                          </a:solidFill>
                          <a:effectLst/>
                        </a:rPr>
                        <a:t>Hispanic</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74</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0452346"/>
                  </a:ext>
                </a:extLst>
              </a:tr>
              <a:tr h="223580">
                <a:tc>
                  <a:txBody>
                    <a:bodyPr/>
                    <a:lstStyle/>
                    <a:p>
                      <a:pPr marL="0" marR="0">
                        <a:lnSpc>
                          <a:spcPct val="107000"/>
                        </a:lnSpc>
                        <a:spcBef>
                          <a:spcPts val="0"/>
                        </a:spcBef>
                        <a:spcAft>
                          <a:spcPts val="0"/>
                        </a:spcAft>
                      </a:pPr>
                      <a:r>
                        <a:rPr lang="en-US" sz="1100" b="0" dirty="0">
                          <a:solidFill>
                            <a:schemeClr val="tx2"/>
                          </a:solidFill>
                          <a:effectLst/>
                        </a:rPr>
                        <a:t>White</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84</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81</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42935"/>
                  </a:ext>
                </a:extLst>
              </a:tr>
              <a:tr h="223580">
                <a:tc>
                  <a:txBody>
                    <a:bodyPr/>
                    <a:lstStyle/>
                    <a:p>
                      <a:pPr marL="0" marR="0">
                        <a:lnSpc>
                          <a:spcPct val="107000"/>
                        </a:lnSpc>
                        <a:spcBef>
                          <a:spcPts val="0"/>
                        </a:spcBef>
                        <a:spcAft>
                          <a:spcPts val="0"/>
                        </a:spcAft>
                      </a:pPr>
                      <a:r>
                        <a:rPr lang="en-US" sz="1100" b="0" dirty="0">
                          <a:solidFill>
                            <a:schemeClr val="tx2"/>
                          </a:solidFill>
                          <a:effectLst/>
                        </a:rPr>
                        <a:t>Two or more races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85</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9509229"/>
                  </a:ext>
                </a:extLst>
              </a:tr>
              <a:tr h="360349">
                <a:tc>
                  <a:txBody>
                    <a:bodyPr/>
                    <a:lstStyle/>
                    <a:p>
                      <a:pPr marL="0" marR="0">
                        <a:lnSpc>
                          <a:spcPct val="107000"/>
                        </a:lnSpc>
                        <a:spcBef>
                          <a:spcPts val="0"/>
                        </a:spcBef>
                        <a:spcAft>
                          <a:spcPts val="0"/>
                        </a:spcAft>
                      </a:pPr>
                      <a:r>
                        <a:rPr lang="en-US" sz="1100" b="0" dirty="0">
                          <a:solidFill>
                            <a:schemeClr val="tx2"/>
                          </a:solidFill>
                          <a:effectLst/>
                        </a:rPr>
                        <a:t>Students with disabilities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32</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45</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55</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123019"/>
                  </a:ext>
                </a:extLst>
              </a:tr>
              <a:tr h="447156">
                <a:tc>
                  <a:txBody>
                    <a:bodyPr/>
                    <a:lstStyle/>
                    <a:p>
                      <a:pPr marL="0" marR="0">
                        <a:lnSpc>
                          <a:spcPct val="107000"/>
                        </a:lnSpc>
                        <a:spcBef>
                          <a:spcPts val="0"/>
                        </a:spcBef>
                        <a:spcAft>
                          <a:spcPts val="0"/>
                        </a:spcAft>
                      </a:pPr>
                      <a:r>
                        <a:rPr lang="en-US" sz="1100" b="0" dirty="0">
                          <a:solidFill>
                            <a:schemeClr val="tx2"/>
                          </a:solidFill>
                          <a:effectLst/>
                        </a:rPr>
                        <a:t>Economically Disadvantaged</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72</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554008"/>
                  </a:ext>
                </a:extLst>
              </a:tr>
              <a:tr h="223580">
                <a:tc>
                  <a:txBody>
                    <a:bodyPr/>
                    <a:lstStyle/>
                    <a:p>
                      <a:pPr marL="0" marR="0">
                        <a:lnSpc>
                          <a:spcPct val="107000"/>
                        </a:lnSpc>
                        <a:spcBef>
                          <a:spcPts val="0"/>
                        </a:spcBef>
                        <a:spcAft>
                          <a:spcPts val="0"/>
                        </a:spcAft>
                      </a:pPr>
                      <a:r>
                        <a:rPr lang="en-US" sz="1100" b="0" dirty="0">
                          <a:solidFill>
                            <a:schemeClr val="tx2"/>
                          </a:solidFill>
                          <a:effectLst/>
                        </a:rPr>
                        <a:t>English Learners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443199"/>
                  </a:ext>
                </a:extLst>
              </a:tr>
            </a:tbl>
          </a:graphicData>
        </a:graphic>
      </p:graphicFrame>
      <p:graphicFrame>
        <p:nvGraphicFramePr>
          <p:cNvPr id="7" name="Table 6">
            <a:extLst>
              <a:ext uri="{FF2B5EF4-FFF2-40B4-BE49-F238E27FC236}">
                <a16:creationId xmlns:a16="http://schemas.microsoft.com/office/drawing/2014/main" id="{EB9DA439-4ED3-4223-8B20-01154256E91A}"/>
              </a:ext>
            </a:extLst>
          </p:cNvPr>
          <p:cNvGraphicFramePr>
            <a:graphicFrameLocks noGrp="1"/>
          </p:cNvGraphicFramePr>
          <p:nvPr>
            <p:extLst>
              <p:ext uri="{D42A27DB-BD31-4B8C-83A1-F6EECF244321}">
                <p14:modId xmlns:p14="http://schemas.microsoft.com/office/powerpoint/2010/main" val="350942157"/>
              </p:ext>
            </p:extLst>
          </p:nvPr>
        </p:nvGraphicFramePr>
        <p:xfrm>
          <a:off x="4826000" y="3387723"/>
          <a:ext cx="3955948" cy="2775529"/>
        </p:xfrm>
        <a:graphic>
          <a:graphicData uri="http://schemas.openxmlformats.org/drawingml/2006/table">
            <a:tbl>
              <a:tblPr firstRow="1" firstCol="1" bandRow="1">
                <a:tableStyleId>{5C22544A-7EE6-4342-B048-85BDC9FD1C3A}</a:tableStyleId>
              </a:tblPr>
              <a:tblGrid>
                <a:gridCol w="1917700">
                  <a:extLst>
                    <a:ext uri="{9D8B030D-6E8A-4147-A177-3AD203B41FA5}">
                      <a16:colId xmlns:a16="http://schemas.microsoft.com/office/drawing/2014/main" val="1812423433"/>
                    </a:ext>
                  </a:extLst>
                </a:gridCol>
                <a:gridCol w="495300">
                  <a:extLst>
                    <a:ext uri="{9D8B030D-6E8A-4147-A177-3AD203B41FA5}">
                      <a16:colId xmlns:a16="http://schemas.microsoft.com/office/drawing/2014/main" val="2452823406"/>
                    </a:ext>
                  </a:extLst>
                </a:gridCol>
                <a:gridCol w="482600">
                  <a:extLst>
                    <a:ext uri="{9D8B030D-6E8A-4147-A177-3AD203B41FA5}">
                      <a16:colId xmlns:a16="http://schemas.microsoft.com/office/drawing/2014/main" val="2788178556"/>
                    </a:ext>
                  </a:extLst>
                </a:gridCol>
                <a:gridCol w="495300">
                  <a:extLst>
                    <a:ext uri="{9D8B030D-6E8A-4147-A177-3AD203B41FA5}">
                      <a16:colId xmlns:a16="http://schemas.microsoft.com/office/drawing/2014/main" val="7044296"/>
                    </a:ext>
                  </a:extLst>
                </a:gridCol>
                <a:gridCol w="565048">
                  <a:extLst>
                    <a:ext uri="{9D8B030D-6E8A-4147-A177-3AD203B41FA5}">
                      <a16:colId xmlns:a16="http://schemas.microsoft.com/office/drawing/2014/main" val="2930019612"/>
                    </a:ext>
                  </a:extLst>
                </a:gridCol>
              </a:tblGrid>
              <a:tr h="447156">
                <a:tc>
                  <a:txBody>
                    <a:bodyPr/>
                    <a:lstStyle/>
                    <a:p>
                      <a:pPr marL="0" marR="0">
                        <a:lnSpc>
                          <a:spcPct val="107000"/>
                        </a:lnSpc>
                        <a:spcBef>
                          <a:spcPts val="0"/>
                        </a:spcBef>
                        <a:spcAft>
                          <a:spcPts val="0"/>
                        </a:spcAft>
                      </a:pPr>
                      <a:r>
                        <a:rPr lang="en-US" sz="1100" b="1" dirty="0">
                          <a:solidFill>
                            <a:schemeClr val="tx2"/>
                          </a:solidFill>
                          <a:effectLst/>
                        </a:rPr>
                        <a:t>Charles City High School</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7000"/>
                        </a:lnSpc>
                        <a:spcBef>
                          <a:spcPts val="0"/>
                        </a:spcBef>
                        <a:spcAft>
                          <a:spcPts val="0"/>
                        </a:spcAft>
                      </a:pPr>
                      <a:r>
                        <a:rPr lang="en-US" sz="1100" b="1" dirty="0">
                          <a:solidFill>
                            <a:schemeClr val="tx2"/>
                          </a:solidFill>
                          <a:effectLst/>
                        </a:rPr>
                        <a:t>Baseline</a:t>
                      </a:r>
                      <a:endParaRPr lang="en-US" sz="1000" b="1" dirty="0">
                        <a:solidFill>
                          <a:schemeClr val="tx2"/>
                        </a:solidFill>
                        <a:effectLst/>
                      </a:endParaRPr>
                    </a:p>
                    <a:p>
                      <a:pPr marL="0" marR="0" algn="ctr">
                        <a:lnSpc>
                          <a:spcPct val="107000"/>
                        </a:lnSpc>
                        <a:spcBef>
                          <a:spcPts val="0"/>
                        </a:spcBef>
                        <a:spcAft>
                          <a:spcPts val="0"/>
                        </a:spcAft>
                      </a:pPr>
                      <a:r>
                        <a:rPr lang="en-US" sz="1100" b="1" dirty="0">
                          <a:solidFill>
                            <a:schemeClr val="tx2"/>
                          </a:solidFill>
                          <a:effectLst/>
                        </a:rPr>
                        <a:t>2017-2018</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dirty="0">
                          <a:solidFill>
                            <a:schemeClr val="tx2"/>
                          </a:solidFill>
                          <a:effectLst/>
                        </a:rPr>
                        <a:t>2018-2019</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4294646983"/>
                  </a:ext>
                </a:extLst>
              </a:tr>
              <a:tr h="111644">
                <a:tc>
                  <a:txBody>
                    <a:bodyPr/>
                    <a:lstStyle/>
                    <a:p>
                      <a:pPr marL="0" marR="0">
                        <a:lnSpc>
                          <a:spcPct val="107000"/>
                        </a:lnSpc>
                        <a:spcBef>
                          <a:spcPts val="0"/>
                        </a:spcBef>
                        <a:spcAft>
                          <a:spcPts val="0"/>
                        </a:spcAft>
                      </a:pPr>
                      <a:r>
                        <a:rPr lang="en-US" sz="1100" b="0" dirty="0">
                          <a:solidFill>
                            <a:schemeClr val="tx2"/>
                          </a:solidFill>
                          <a:effectLst/>
                        </a:rPr>
                        <a:t> </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ea typeface="Calibri" panose="020F0502020204030204" pitchFamily="34" charset="0"/>
                          <a:cs typeface="Times New Roman" panose="02020603050405020304" pitchFamily="18" charset="0"/>
                        </a:rPr>
                        <a:t>HS</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rPr>
                        <a:t>State</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ea typeface="Calibri" panose="020F0502020204030204" pitchFamily="34" charset="0"/>
                          <a:cs typeface="Times New Roman" panose="02020603050405020304" pitchFamily="18" charset="0"/>
                        </a:rPr>
                        <a:t>HS</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rPr>
                        <a:t>State</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0959072"/>
                  </a:ext>
                </a:extLst>
              </a:tr>
              <a:tr h="223580">
                <a:tc>
                  <a:txBody>
                    <a:bodyPr/>
                    <a:lstStyle/>
                    <a:p>
                      <a:pPr marL="0" marR="0">
                        <a:lnSpc>
                          <a:spcPct val="107000"/>
                        </a:lnSpc>
                        <a:spcBef>
                          <a:spcPts val="0"/>
                        </a:spcBef>
                        <a:spcAft>
                          <a:spcPts val="0"/>
                        </a:spcAft>
                      </a:pPr>
                      <a:r>
                        <a:rPr lang="en-US" sz="1100" b="0" dirty="0">
                          <a:solidFill>
                            <a:schemeClr val="tx2"/>
                          </a:solidFill>
                          <a:effectLst/>
                        </a:rPr>
                        <a:t>Asian</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91</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94</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3775260"/>
                  </a:ext>
                </a:extLst>
              </a:tr>
              <a:tr h="223580">
                <a:tc>
                  <a:txBody>
                    <a:bodyPr/>
                    <a:lstStyle/>
                    <a:p>
                      <a:pPr marL="0" marR="0">
                        <a:lnSpc>
                          <a:spcPct val="107000"/>
                        </a:lnSpc>
                        <a:spcBef>
                          <a:spcPts val="0"/>
                        </a:spcBef>
                        <a:spcAft>
                          <a:spcPts val="0"/>
                        </a:spcAft>
                      </a:pPr>
                      <a:r>
                        <a:rPr lang="en-US" sz="1100" b="0" dirty="0">
                          <a:solidFill>
                            <a:schemeClr val="tx2"/>
                          </a:solidFill>
                          <a:effectLst/>
                        </a:rPr>
                        <a:t>Black</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34</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64</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5004240"/>
                  </a:ext>
                </a:extLst>
              </a:tr>
              <a:tr h="223580">
                <a:tc>
                  <a:txBody>
                    <a:bodyPr/>
                    <a:lstStyle/>
                    <a:p>
                      <a:pPr marL="0" marR="0">
                        <a:lnSpc>
                          <a:spcPct val="107000"/>
                        </a:lnSpc>
                        <a:spcBef>
                          <a:spcPts val="0"/>
                        </a:spcBef>
                        <a:spcAft>
                          <a:spcPts val="0"/>
                        </a:spcAft>
                      </a:pPr>
                      <a:r>
                        <a:rPr lang="en-US" sz="1100" b="0" dirty="0">
                          <a:solidFill>
                            <a:schemeClr val="tx2"/>
                          </a:solidFill>
                          <a:effectLst/>
                        </a:rPr>
                        <a:t>Hispanic</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74</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0452346"/>
                  </a:ext>
                </a:extLst>
              </a:tr>
              <a:tr h="223580">
                <a:tc>
                  <a:txBody>
                    <a:bodyPr/>
                    <a:lstStyle/>
                    <a:p>
                      <a:pPr marL="0" marR="0">
                        <a:lnSpc>
                          <a:spcPct val="107000"/>
                        </a:lnSpc>
                        <a:spcBef>
                          <a:spcPts val="0"/>
                        </a:spcBef>
                        <a:spcAft>
                          <a:spcPts val="0"/>
                        </a:spcAft>
                      </a:pPr>
                      <a:r>
                        <a:rPr lang="en-US" sz="1100" b="0" dirty="0">
                          <a:solidFill>
                            <a:schemeClr val="tx2"/>
                          </a:solidFill>
                          <a:effectLst/>
                        </a:rPr>
                        <a:t>White</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52</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84</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42935"/>
                  </a:ext>
                </a:extLst>
              </a:tr>
              <a:tr h="223580">
                <a:tc>
                  <a:txBody>
                    <a:bodyPr/>
                    <a:lstStyle/>
                    <a:p>
                      <a:pPr marL="0" marR="0">
                        <a:lnSpc>
                          <a:spcPct val="107000"/>
                        </a:lnSpc>
                        <a:spcBef>
                          <a:spcPts val="0"/>
                        </a:spcBef>
                        <a:spcAft>
                          <a:spcPts val="0"/>
                        </a:spcAft>
                      </a:pPr>
                      <a:r>
                        <a:rPr lang="en-US" sz="1100" b="0" dirty="0">
                          <a:solidFill>
                            <a:schemeClr val="tx2"/>
                          </a:solidFill>
                          <a:effectLst/>
                        </a:rPr>
                        <a:t>Two or more races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85</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9509229"/>
                  </a:ext>
                </a:extLst>
              </a:tr>
              <a:tr h="360349">
                <a:tc>
                  <a:txBody>
                    <a:bodyPr/>
                    <a:lstStyle/>
                    <a:p>
                      <a:pPr marL="0" marR="0">
                        <a:lnSpc>
                          <a:spcPct val="107000"/>
                        </a:lnSpc>
                        <a:spcBef>
                          <a:spcPts val="0"/>
                        </a:spcBef>
                        <a:spcAft>
                          <a:spcPts val="0"/>
                        </a:spcAft>
                      </a:pPr>
                      <a:r>
                        <a:rPr lang="en-US" sz="1100" b="0" dirty="0">
                          <a:solidFill>
                            <a:schemeClr val="tx2"/>
                          </a:solidFill>
                          <a:effectLst/>
                        </a:rPr>
                        <a:t>Students with disabilities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17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55</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123019"/>
                  </a:ext>
                </a:extLst>
              </a:tr>
              <a:tr h="447156">
                <a:tc>
                  <a:txBody>
                    <a:bodyPr/>
                    <a:lstStyle/>
                    <a:p>
                      <a:pPr marL="0" marR="0">
                        <a:lnSpc>
                          <a:spcPct val="107000"/>
                        </a:lnSpc>
                        <a:spcBef>
                          <a:spcPts val="0"/>
                        </a:spcBef>
                        <a:spcAft>
                          <a:spcPts val="0"/>
                        </a:spcAft>
                      </a:pPr>
                      <a:r>
                        <a:rPr lang="en-US" sz="1100" b="0" dirty="0">
                          <a:solidFill>
                            <a:schemeClr val="tx2"/>
                          </a:solidFill>
                          <a:effectLst/>
                        </a:rPr>
                        <a:t>Economically Disadvantaged</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56</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72</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554008"/>
                  </a:ext>
                </a:extLst>
              </a:tr>
              <a:tr h="223580">
                <a:tc>
                  <a:txBody>
                    <a:bodyPr/>
                    <a:lstStyle/>
                    <a:p>
                      <a:pPr marL="0" marR="0">
                        <a:lnSpc>
                          <a:spcPct val="107000"/>
                        </a:lnSpc>
                        <a:spcBef>
                          <a:spcPts val="0"/>
                        </a:spcBef>
                        <a:spcAft>
                          <a:spcPts val="0"/>
                        </a:spcAft>
                      </a:pPr>
                      <a:r>
                        <a:rPr lang="en-US" sz="1100" b="0" dirty="0">
                          <a:solidFill>
                            <a:schemeClr val="tx2"/>
                          </a:solidFill>
                          <a:effectLst/>
                        </a:rPr>
                        <a:t>English Learners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443199"/>
                  </a:ext>
                </a:extLst>
              </a:tr>
            </a:tbl>
          </a:graphicData>
        </a:graphic>
      </p:graphicFrame>
      <p:graphicFrame>
        <p:nvGraphicFramePr>
          <p:cNvPr id="8" name="Table 7">
            <a:extLst>
              <a:ext uri="{FF2B5EF4-FFF2-40B4-BE49-F238E27FC236}">
                <a16:creationId xmlns:a16="http://schemas.microsoft.com/office/drawing/2014/main" id="{445BDBF0-A83B-4EFF-8CBD-3B77DA56FEC4}"/>
              </a:ext>
            </a:extLst>
          </p:cNvPr>
          <p:cNvGraphicFramePr>
            <a:graphicFrameLocks/>
          </p:cNvGraphicFramePr>
          <p:nvPr>
            <p:extLst>
              <p:ext uri="{D42A27DB-BD31-4B8C-83A1-F6EECF244321}">
                <p14:modId xmlns:p14="http://schemas.microsoft.com/office/powerpoint/2010/main" val="1641551493"/>
              </p:ext>
            </p:extLst>
          </p:nvPr>
        </p:nvGraphicFramePr>
        <p:xfrm>
          <a:off x="1188913" y="6225298"/>
          <a:ext cx="7854388" cy="640080"/>
        </p:xfrm>
        <a:graphic>
          <a:graphicData uri="http://schemas.openxmlformats.org/drawingml/2006/table">
            <a:tbl>
              <a:tblPr firstRow="1" bandRow="1">
                <a:tableStyleId>{5C22544A-7EE6-4342-B048-85BDC9FD1C3A}</a:tableStyleId>
              </a:tblPr>
              <a:tblGrid>
                <a:gridCol w="3522787">
                  <a:extLst>
                    <a:ext uri="{9D8B030D-6E8A-4147-A177-3AD203B41FA5}">
                      <a16:colId xmlns:a16="http://schemas.microsoft.com/office/drawing/2014/main" val="2566997009"/>
                    </a:ext>
                  </a:extLst>
                </a:gridCol>
                <a:gridCol w="4331601">
                  <a:extLst>
                    <a:ext uri="{9D8B030D-6E8A-4147-A177-3AD203B41FA5}">
                      <a16:colId xmlns:a16="http://schemas.microsoft.com/office/drawing/2014/main" val="2480043174"/>
                    </a:ext>
                  </a:extLst>
                </a:gridCol>
              </a:tblGrid>
              <a:tr h="357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a:t>
                      </a:r>
                      <a:r>
                        <a:rPr lang="en-US" sz="900" b="0" dirty="0">
                          <a:solidFill>
                            <a:schemeClr val="tx1">
                              <a:lumMod val="50000"/>
                              <a:lumOff val="50000"/>
                            </a:schemeClr>
                          </a:solidFill>
                        </a:rPr>
                        <a:t> Performance Measure 3: The division and schools exceeding the average for all students, and subgroups, in mathematics, English, history/social science, science and the federal graduation index.</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Virginia Department of Education School Quality </a:t>
                      </a:r>
                      <a:r>
                        <a:rPr lang="en-US" sz="900" b="0" kern="1200" dirty="0">
                          <a:solidFill>
                            <a:schemeClr val="tx1">
                              <a:lumMod val="50000"/>
                              <a:lumOff val="50000"/>
                            </a:schemeClr>
                          </a:solidFill>
                          <a:latin typeface="+mn-lt"/>
                          <a:ea typeface="+mn-ea"/>
                          <a:cs typeface="+mn-cs"/>
                        </a:rPr>
                        <a:t>Profile. Data indicate the percentage of students scoring proficient on Virginia Standard of Learning Assessments (SOL). A score of proficient is 400 or above. </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graphicFrame>
        <p:nvGraphicFramePr>
          <p:cNvPr id="11" name="Chart 10">
            <a:extLst>
              <a:ext uri="{FF2B5EF4-FFF2-40B4-BE49-F238E27FC236}">
                <a16:creationId xmlns:a16="http://schemas.microsoft.com/office/drawing/2014/main" id="{D393EEB7-8AC8-1544-92D3-EB0FEB68BC51}"/>
              </a:ext>
            </a:extLst>
          </p:cNvPr>
          <p:cNvGraphicFramePr>
            <a:graphicFrameLocks/>
          </p:cNvGraphicFramePr>
          <p:nvPr>
            <p:extLst>
              <p:ext uri="{D42A27DB-BD31-4B8C-83A1-F6EECF244321}">
                <p14:modId xmlns:p14="http://schemas.microsoft.com/office/powerpoint/2010/main" val="815361525"/>
              </p:ext>
            </p:extLst>
          </p:nvPr>
        </p:nvGraphicFramePr>
        <p:xfrm>
          <a:off x="1838845" y="3828163"/>
          <a:ext cx="2927351" cy="21102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4C4F136A-B589-9F4E-B6AC-A5DCEAA1FD3A}"/>
              </a:ext>
            </a:extLst>
          </p:cNvPr>
          <p:cNvGraphicFramePr>
            <a:graphicFrameLocks/>
          </p:cNvGraphicFramePr>
          <p:nvPr>
            <p:extLst>
              <p:ext uri="{D42A27DB-BD31-4B8C-83A1-F6EECF244321}">
                <p14:modId xmlns:p14="http://schemas.microsoft.com/office/powerpoint/2010/main" val="525287659"/>
              </p:ext>
            </p:extLst>
          </p:nvPr>
        </p:nvGraphicFramePr>
        <p:xfrm>
          <a:off x="1779558" y="754249"/>
          <a:ext cx="2927352" cy="2185862"/>
        </p:xfrm>
        <a:graphic>
          <a:graphicData uri="http://schemas.openxmlformats.org/drawingml/2006/chart">
            <c:chart xmlns:c="http://schemas.openxmlformats.org/drawingml/2006/chart" xmlns:r="http://schemas.openxmlformats.org/officeDocument/2006/relationships" r:id="rId4"/>
          </a:graphicData>
        </a:graphic>
      </p:graphicFrame>
      <p:sp>
        <p:nvSpPr>
          <p:cNvPr id="13" name="Content Placeholder 3">
            <a:extLst>
              <a:ext uri="{FF2B5EF4-FFF2-40B4-BE49-F238E27FC236}">
                <a16:creationId xmlns:a16="http://schemas.microsoft.com/office/drawing/2014/main" id="{75994C49-3ABE-644F-86AF-0A5B79BB4F8E}"/>
              </a:ext>
            </a:extLst>
          </p:cNvPr>
          <p:cNvSpPr txBox="1">
            <a:spLocks/>
          </p:cNvSpPr>
          <p:nvPr/>
        </p:nvSpPr>
        <p:spPr>
          <a:xfrm>
            <a:off x="135542" y="5031533"/>
            <a:ext cx="1866901" cy="591490"/>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lnSpc>
                <a:spcPct val="100000"/>
              </a:lnSpc>
              <a:spcBef>
                <a:spcPts val="0"/>
              </a:spcBef>
              <a:spcAft>
                <a:spcPts val="0"/>
              </a:spcAft>
            </a:pPr>
            <a:r>
              <a:rPr lang="en-US" sz="800" i="0" dirty="0">
                <a:solidFill>
                  <a:schemeClr val="tx2"/>
                </a:solidFill>
                <a:latin typeface="+mn-lt"/>
              </a:rPr>
              <a:t>NOTE: that * denotes not enough available student data to calculate a percentage.</a:t>
            </a:r>
          </a:p>
          <a:p>
            <a:pPr>
              <a:lnSpc>
                <a:spcPct val="100000"/>
              </a:lnSpc>
              <a:spcBef>
                <a:spcPts val="0"/>
              </a:spcBef>
              <a:spcAft>
                <a:spcPts val="0"/>
              </a:spcAft>
            </a:pPr>
            <a:r>
              <a:rPr lang="en-US" sz="800" i="0" dirty="0">
                <a:solidFill>
                  <a:schemeClr val="accent6">
                    <a:lumMod val="75000"/>
                  </a:schemeClr>
                </a:solidFill>
                <a:latin typeface="+mn-lt"/>
              </a:rPr>
              <a:t>Green shading </a:t>
            </a:r>
            <a:r>
              <a:rPr lang="en-US" sz="800" i="0" dirty="0">
                <a:solidFill>
                  <a:schemeClr val="tx2"/>
                </a:solidFill>
                <a:latin typeface="+mn-lt"/>
              </a:rPr>
              <a:t>indicates the division exceeds the state average. </a:t>
            </a:r>
          </a:p>
          <a:p>
            <a:pPr>
              <a:lnSpc>
                <a:spcPct val="100000"/>
              </a:lnSpc>
              <a:spcBef>
                <a:spcPts val="0"/>
              </a:spcBef>
              <a:spcAft>
                <a:spcPts val="0"/>
              </a:spcAft>
            </a:pPr>
            <a:r>
              <a:rPr lang="en-US" sz="800" i="0" dirty="0">
                <a:solidFill>
                  <a:srgbClr val="FF0000"/>
                </a:solidFill>
                <a:latin typeface="+mn-lt"/>
              </a:rPr>
              <a:t>Red shading </a:t>
            </a:r>
            <a:r>
              <a:rPr lang="en-US" sz="800" i="0" dirty="0">
                <a:solidFill>
                  <a:schemeClr val="tx2"/>
                </a:solidFill>
                <a:latin typeface="+mn-lt"/>
              </a:rPr>
              <a:t>indicates that the division did not exceed the state average</a:t>
            </a:r>
          </a:p>
        </p:txBody>
      </p:sp>
      <p:graphicFrame>
        <p:nvGraphicFramePr>
          <p:cNvPr id="14" name="Table 13">
            <a:extLst>
              <a:ext uri="{FF2B5EF4-FFF2-40B4-BE49-F238E27FC236}">
                <a16:creationId xmlns:a16="http://schemas.microsoft.com/office/drawing/2014/main" id="{8844AC4A-1872-FB41-9265-625B696F2E60}"/>
              </a:ext>
            </a:extLst>
          </p:cNvPr>
          <p:cNvGraphicFramePr>
            <a:graphicFrameLocks noGrp="1"/>
          </p:cNvGraphicFramePr>
          <p:nvPr>
            <p:extLst>
              <p:ext uri="{D42A27DB-BD31-4B8C-83A1-F6EECF244321}">
                <p14:modId xmlns:p14="http://schemas.microsoft.com/office/powerpoint/2010/main" val="2892121088"/>
              </p:ext>
            </p:extLst>
          </p:nvPr>
        </p:nvGraphicFramePr>
        <p:xfrm>
          <a:off x="252046" y="1800365"/>
          <a:ext cx="1586799" cy="2787142"/>
        </p:xfrm>
        <a:graphic>
          <a:graphicData uri="http://schemas.openxmlformats.org/drawingml/2006/table">
            <a:tbl>
              <a:tblPr>
                <a:tableStyleId>{5C22544A-7EE6-4342-B048-85BDC9FD1C3A}</a:tableStyleId>
              </a:tblPr>
              <a:tblGrid>
                <a:gridCol w="1586799">
                  <a:extLst>
                    <a:ext uri="{9D8B030D-6E8A-4147-A177-3AD203B41FA5}">
                      <a16:colId xmlns:a16="http://schemas.microsoft.com/office/drawing/2014/main" val="20000"/>
                    </a:ext>
                  </a:extLst>
                </a:gridCol>
              </a:tblGrid>
              <a:tr h="2072613">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300" i="1" kern="100" spc="-50" baseline="0" dirty="0">
                          <a:solidFill>
                            <a:schemeClr val="accent1"/>
                          </a:solidFill>
                          <a:latin typeface="Corbel" panose="020B0503020204020204" pitchFamily="34" charset="0"/>
                          <a:ea typeface="+mn-ea"/>
                          <a:cs typeface="+mn-cs"/>
                        </a:rPr>
                        <a:t>In the elementary and high schools, students in White subgroup scored above the state average.</a:t>
                      </a:r>
                    </a:p>
                    <a:p>
                      <a:pPr marL="0" marR="0" lvl="0" indent="0" algn="l" defTabSz="914400" rtl="0" eaLnBrk="1" fontAlgn="auto" latinLnBrk="0" hangingPunct="1">
                        <a:lnSpc>
                          <a:spcPct val="110000"/>
                        </a:lnSpc>
                        <a:spcBef>
                          <a:spcPts val="0"/>
                        </a:spcBef>
                        <a:spcAft>
                          <a:spcPts val="0"/>
                        </a:spcAft>
                        <a:buClrTx/>
                        <a:buSzTx/>
                        <a:buFontTx/>
                        <a:buNone/>
                        <a:tabLst/>
                        <a:defRPr/>
                      </a:pPr>
                      <a:r>
                        <a:rPr lang="en-US" sz="1300" i="1" kern="100" spc="-50" baseline="0" dirty="0">
                          <a:solidFill>
                            <a:schemeClr val="accent1"/>
                          </a:solidFill>
                          <a:latin typeface="Corbel" panose="020B0503020204020204" pitchFamily="34" charset="0"/>
                          <a:ea typeface="+mn-ea"/>
                          <a:cs typeface="+mn-cs"/>
                        </a:rPr>
                        <a:t> </a:t>
                      </a:r>
                    </a:p>
                    <a:p>
                      <a:pPr marL="0" marR="0" lvl="0" indent="0" algn="l" defTabSz="914400" rtl="0" eaLnBrk="1" fontAlgn="auto" latinLnBrk="0" hangingPunct="1">
                        <a:lnSpc>
                          <a:spcPct val="110000"/>
                        </a:lnSpc>
                        <a:spcBef>
                          <a:spcPts val="0"/>
                        </a:spcBef>
                        <a:spcAft>
                          <a:spcPts val="0"/>
                        </a:spcAft>
                        <a:buClrTx/>
                        <a:buSzTx/>
                        <a:buFontTx/>
                        <a:buNone/>
                        <a:tabLst/>
                        <a:defRPr/>
                      </a:pPr>
                      <a:r>
                        <a:rPr lang="en-US" sz="1300" i="1" kern="100" spc="-50" baseline="0" dirty="0">
                          <a:solidFill>
                            <a:schemeClr val="accent1"/>
                          </a:solidFill>
                          <a:latin typeface="Corbel" panose="020B0503020204020204" pitchFamily="34" charset="0"/>
                          <a:ea typeface="+mn-ea"/>
                          <a:cs typeface="+mn-cs"/>
                        </a:rPr>
                        <a:t>All other subgroups at both schools scored below the state average; however, in most cases, the 2018-19 score was above the baseline score for the Division.</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Rectangle 14">
            <a:extLst>
              <a:ext uri="{FF2B5EF4-FFF2-40B4-BE49-F238E27FC236}">
                <a16:creationId xmlns:a16="http://schemas.microsoft.com/office/drawing/2014/main" id="{EB01E92D-B6DA-472D-9DDB-FECF811F3065}"/>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Tree>
    <p:extLst>
      <p:ext uri="{BB962C8B-B14F-4D97-AF65-F5344CB8AC3E}">
        <p14:creationId xmlns:p14="http://schemas.microsoft.com/office/powerpoint/2010/main" val="9069028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4ACD-820D-476D-B319-9F8E03FA9751}"/>
              </a:ext>
            </a:extLst>
          </p:cNvPr>
          <p:cNvSpPr>
            <a:spLocks noGrp="1"/>
          </p:cNvSpPr>
          <p:nvPr>
            <p:ph type="title"/>
          </p:nvPr>
        </p:nvSpPr>
        <p:spPr/>
        <p:txBody>
          <a:bodyPr/>
          <a:lstStyle/>
          <a:p>
            <a:r>
              <a:rPr lang="en-US" dirty="0"/>
              <a:t>Science Performance Declined Overall</a:t>
            </a:r>
          </a:p>
        </p:txBody>
      </p:sp>
      <p:sp>
        <p:nvSpPr>
          <p:cNvPr id="7" name="TextBox 6">
            <a:extLst>
              <a:ext uri="{FF2B5EF4-FFF2-40B4-BE49-F238E27FC236}">
                <a16:creationId xmlns:a16="http://schemas.microsoft.com/office/drawing/2014/main" id="{DBF2AB80-9156-4C88-833B-6623C086DD51}"/>
              </a:ext>
            </a:extLst>
          </p:cNvPr>
          <p:cNvSpPr txBox="1"/>
          <p:nvPr/>
        </p:nvSpPr>
        <p:spPr>
          <a:xfrm>
            <a:off x="86185" y="6407150"/>
            <a:ext cx="368710" cy="246221"/>
          </a:xfrm>
          <a:prstGeom prst="rect">
            <a:avLst/>
          </a:prstGeom>
          <a:noFill/>
        </p:spPr>
        <p:txBody>
          <a:bodyPr wrap="square" rtlCol="0">
            <a:spAutoFit/>
          </a:bodyPr>
          <a:lstStyle/>
          <a:p>
            <a:r>
              <a:rPr lang="en-US" sz="1000" dirty="0"/>
              <a:t>  3</a:t>
            </a:r>
          </a:p>
        </p:txBody>
      </p:sp>
      <p:graphicFrame>
        <p:nvGraphicFramePr>
          <p:cNvPr id="8" name="Table 7">
            <a:extLst>
              <a:ext uri="{FF2B5EF4-FFF2-40B4-BE49-F238E27FC236}">
                <a16:creationId xmlns:a16="http://schemas.microsoft.com/office/drawing/2014/main" id="{109C2C86-9542-FB4D-99C5-09B286ED3906}"/>
              </a:ext>
            </a:extLst>
          </p:cNvPr>
          <p:cNvGraphicFramePr>
            <a:graphicFrameLocks/>
          </p:cNvGraphicFramePr>
          <p:nvPr>
            <p:extLst>
              <p:ext uri="{D42A27DB-BD31-4B8C-83A1-F6EECF244321}">
                <p14:modId xmlns:p14="http://schemas.microsoft.com/office/powerpoint/2010/main" val="2871508620"/>
              </p:ext>
            </p:extLst>
          </p:nvPr>
        </p:nvGraphicFramePr>
        <p:xfrm>
          <a:off x="1188913" y="5952277"/>
          <a:ext cx="7854388" cy="914400"/>
        </p:xfrm>
        <a:graphic>
          <a:graphicData uri="http://schemas.openxmlformats.org/drawingml/2006/table">
            <a:tbl>
              <a:tblPr firstRow="1" bandRow="1">
                <a:tableStyleId>{5C22544A-7EE6-4342-B048-85BDC9FD1C3A}</a:tableStyleId>
              </a:tblPr>
              <a:tblGrid>
                <a:gridCol w="2217953">
                  <a:extLst>
                    <a:ext uri="{9D8B030D-6E8A-4147-A177-3AD203B41FA5}">
                      <a16:colId xmlns:a16="http://schemas.microsoft.com/office/drawing/2014/main" val="2566997009"/>
                    </a:ext>
                  </a:extLst>
                </a:gridCol>
                <a:gridCol w="5636435">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a:t>
                      </a:r>
                      <a:r>
                        <a:rPr lang="en-US" sz="900" b="0" dirty="0">
                          <a:solidFill>
                            <a:schemeClr val="tx1">
                              <a:lumMod val="50000"/>
                              <a:lumOff val="50000"/>
                            </a:schemeClr>
                          </a:solidFill>
                        </a:rPr>
                        <a:t> Performance Measure 3: The division and schools exceeding the average for all students, and subgroups, in mathematics, English, history/social science, science and the federal graduation index.</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Virginia Department of Education School Quality </a:t>
                      </a:r>
                      <a:r>
                        <a:rPr lang="en-US" sz="900" b="0" kern="1200" dirty="0">
                          <a:solidFill>
                            <a:schemeClr val="tx1">
                              <a:lumMod val="50000"/>
                              <a:lumOff val="50000"/>
                            </a:schemeClr>
                          </a:solidFill>
                          <a:latin typeface="+mn-lt"/>
                          <a:ea typeface="+mn-ea"/>
                          <a:cs typeface="+mn-cs"/>
                        </a:rPr>
                        <a:t>Profile. Data indicate the percentage of students scoring proficient on Virginia Standard of Learning Assessments (SOL). A score of proficient is 400 or above. </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graphicFrame>
        <p:nvGraphicFramePr>
          <p:cNvPr id="11" name="Table 10">
            <a:extLst>
              <a:ext uri="{FF2B5EF4-FFF2-40B4-BE49-F238E27FC236}">
                <a16:creationId xmlns:a16="http://schemas.microsoft.com/office/drawing/2014/main" id="{A7025596-25C8-3F4C-BB1E-0216594208F7}"/>
              </a:ext>
            </a:extLst>
          </p:cNvPr>
          <p:cNvGraphicFramePr>
            <a:graphicFrameLocks noGrp="1"/>
          </p:cNvGraphicFramePr>
          <p:nvPr>
            <p:extLst>
              <p:ext uri="{D42A27DB-BD31-4B8C-83A1-F6EECF244321}">
                <p14:modId xmlns:p14="http://schemas.microsoft.com/office/powerpoint/2010/main" val="4105328766"/>
              </p:ext>
            </p:extLst>
          </p:nvPr>
        </p:nvGraphicFramePr>
        <p:xfrm>
          <a:off x="3845794" y="553120"/>
          <a:ext cx="4841005" cy="1479550"/>
        </p:xfrm>
        <a:graphic>
          <a:graphicData uri="http://schemas.openxmlformats.org/drawingml/2006/table">
            <a:tbl>
              <a:tblPr>
                <a:tableStyleId>{5C22544A-7EE6-4342-B048-85BDC9FD1C3A}</a:tableStyleId>
              </a:tblPr>
              <a:tblGrid>
                <a:gridCol w="4841005">
                  <a:extLst>
                    <a:ext uri="{9D8B030D-6E8A-4147-A177-3AD203B41FA5}">
                      <a16:colId xmlns:a16="http://schemas.microsoft.com/office/drawing/2014/main" val="20000"/>
                    </a:ext>
                  </a:extLst>
                </a:gridCol>
              </a:tblGrid>
              <a:tr h="0">
                <a:tc>
                  <a:txBody>
                    <a:bodyPr/>
                    <a:lstStyle/>
                    <a:p>
                      <a:pPr marL="0" algn="l" defTabSz="914400" rtl="0" eaLnBrk="1" latinLnBrk="0" hangingPunct="1">
                        <a:lnSpc>
                          <a:spcPct val="110000"/>
                        </a:lnSpc>
                      </a:pPr>
                      <a:r>
                        <a:rPr lang="en-US" sz="1300" i="1" kern="100" spc="-50" baseline="0" dirty="0">
                          <a:solidFill>
                            <a:schemeClr val="accent1"/>
                          </a:solidFill>
                          <a:latin typeface="Corbel" panose="020B0503020204020204" pitchFamily="34" charset="0"/>
                          <a:ea typeface="+mn-ea"/>
                          <a:cs typeface="+mn-cs"/>
                        </a:rPr>
                        <a:t>In 2018-2019, Hispanic students scored above the state pass percentage. </a:t>
                      </a:r>
                    </a:p>
                    <a:p>
                      <a:pPr marL="0" algn="l" defTabSz="914400" rtl="0" eaLnBrk="1" latinLnBrk="0" hangingPunct="1">
                        <a:lnSpc>
                          <a:spcPct val="110000"/>
                        </a:lnSpc>
                      </a:pPr>
                      <a:endParaRPr lang="en-US" sz="1300" i="1" kern="100" spc="-50" baseline="0" dirty="0">
                        <a:solidFill>
                          <a:schemeClr val="accent1"/>
                        </a:solidFill>
                        <a:latin typeface="Corbel" panose="020B0503020204020204" pitchFamily="34" charset="0"/>
                        <a:ea typeface="+mn-ea"/>
                        <a:cs typeface="+mn-cs"/>
                      </a:endParaRPr>
                    </a:p>
                    <a:p>
                      <a:pPr marL="0" algn="l" defTabSz="914400" rtl="0" eaLnBrk="1" latinLnBrk="0" hangingPunct="1">
                        <a:lnSpc>
                          <a:spcPct val="110000"/>
                        </a:lnSpc>
                      </a:pPr>
                      <a:r>
                        <a:rPr lang="en-US" sz="1300" i="1" kern="100" spc="-50" baseline="0" dirty="0">
                          <a:solidFill>
                            <a:schemeClr val="accent1"/>
                          </a:solidFill>
                          <a:latin typeface="Corbel" panose="020B0503020204020204" pitchFamily="34" charset="0"/>
                          <a:ea typeface="+mn-ea"/>
                          <a:cs typeface="+mn-cs"/>
                        </a:rPr>
                        <a:t>Students with disabilities performed better on the division average in 2018—19 than they did in 2017-2018.</a:t>
                      </a:r>
                    </a:p>
                    <a:p>
                      <a:pPr marL="0" algn="l" defTabSz="914400" rtl="0" eaLnBrk="1" latinLnBrk="0" hangingPunct="1">
                        <a:lnSpc>
                          <a:spcPct val="110000"/>
                        </a:lnSpc>
                      </a:pPr>
                      <a:endParaRPr lang="en-US" sz="1300" i="1" kern="100" spc="-50" baseline="0" dirty="0">
                        <a:solidFill>
                          <a:schemeClr val="accent1"/>
                        </a:solidFill>
                        <a:latin typeface="Corbel" panose="020B0503020204020204" pitchFamily="34" charset="0"/>
                        <a:ea typeface="+mn-ea"/>
                        <a:cs typeface="+mn-cs"/>
                      </a:endParaRPr>
                    </a:p>
                    <a:p>
                      <a:pPr marL="0" algn="l" defTabSz="914400" rtl="0" eaLnBrk="1" latinLnBrk="0" hangingPunct="1">
                        <a:lnSpc>
                          <a:spcPct val="110000"/>
                        </a:lnSpc>
                      </a:pPr>
                      <a:r>
                        <a:rPr lang="en-US" sz="1300" i="1" kern="100" spc="-50" baseline="0" dirty="0">
                          <a:solidFill>
                            <a:schemeClr val="accent1"/>
                          </a:solidFill>
                          <a:latin typeface="Corbel" panose="020B0503020204020204" pitchFamily="34" charset="0"/>
                          <a:ea typeface="+mn-ea"/>
                          <a:cs typeface="+mn-cs"/>
                        </a:rPr>
                        <a:t>English language learners in CCPS continued to exceed the state average. </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Rectangle 8">
            <a:extLst>
              <a:ext uri="{FF2B5EF4-FFF2-40B4-BE49-F238E27FC236}">
                <a16:creationId xmlns:a16="http://schemas.microsoft.com/office/drawing/2014/main" id="{B2A08A32-B90C-064B-AA46-59E99EABD79B}"/>
              </a:ext>
            </a:extLst>
          </p:cNvPr>
          <p:cNvSpPr/>
          <p:nvPr/>
        </p:nvSpPr>
        <p:spPr>
          <a:xfrm>
            <a:off x="173502" y="6256608"/>
            <a:ext cx="198120" cy="42021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graphicFrame>
        <p:nvGraphicFramePr>
          <p:cNvPr id="3" name="Table 2">
            <a:extLst>
              <a:ext uri="{FF2B5EF4-FFF2-40B4-BE49-F238E27FC236}">
                <a16:creationId xmlns:a16="http://schemas.microsoft.com/office/drawing/2014/main" id="{7C8499DB-7666-514F-89DB-3466614D6E09}"/>
              </a:ext>
            </a:extLst>
          </p:cNvPr>
          <p:cNvGraphicFramePr>
            <a:graphicFrameLocks noGrp="1"/>
          </p:cNvGraphicFramePr>
          <p:nvPr>
            <p:extLst>
              <p:ext uri="{D42A27DB-BD31-4B8C-83A1-F6EECF244321}">
                <p14:modId xmlns:p14="http://schemas.microsoft.com/office/powerpoint/2010/main" val="4195130855"/>
              </p:ext>
            </p:extLst>
          </p:nvPr>
        </p:nvGraphicFramePr>
        <p:xfrm>
          <a:off x="3938598" y="2082839"/>
          <a:ext cx="4515236" cy="2854229"/>
        </p:xfrm>
        <a:graphic>
          <a:graphicData uri="http://schemas.openxmlformats.org/drawingml/2006/table">
            <a:tbl>
              <a:tblPr firstRow="1" firstCol="1" bandRow="1">
                <a:tableStyleId>{5C22544A-7EE6-4342-B048-85BDC9FD1C3A}</a:tableStyleId>
              </a:tblPr>
              <a:tblGrid>
                <a:gridCol w="2097108">
                  <a:extLst>
                    <a:ext uri="{9D8B030D-6E8A-4147-A177-3AD203B41FA5}">
                      <a16:colId xmlns:a16="http://schemas.microsoft.com/office/drawing/2014/main" val="3305289531"/>
                    </a:ext>
                  </a:extLst>
                </a:gridCol>
                <a:gridCol w="668958">
                  <a:extLst>
                    <a:ext uri="{9D8B030D-6E8A-4147-A177-3AD203B41FA5}">
                      <a16:colId xmlns:a16="http://schemas.microsoft.com/office/drawing/2014/main" val="2141249771"/>
                    </a:ext>
                  </a:extLst>
                </a:gridCol>
                <a:gridCol w="560651">
                  <a:extLst>
                    <a:ext uri="{9D8B030D-6E8A-4147-A177-3AD203B41FA5}">
                      <a16:colId xmlns:a16="http://schemas.microsoft.com/office/drawing/2014/main" val="1593323358"/>
                    </a:ext>
                  </a:extLst>
                </a:gridCol>
                <a:gridCol w="688071">
                  <a:extLst>
                    <a:ext uri="{9D8B030D-6E8A-4147-A177-3AD203B41FA5}">
                      <a16:colId xmlns:a16="http://schemas.microsoft.com/office/drawing/2014/main" val="2360495437"/>
                    </a:ext>
                  </a:extLst>
                </a:gridCol>
                <a:gridCol w="500448">
                  <a:extLst>
                    <a:ext uri="{9D8B030D-6E8A-4147-A177-3AD203B41FA5}">
                      <a16:colId xmlns:a16="http://schemas.microsoft.com/office/drawing/2014/main" val="2768288703"/>
                    </a:ext>
                  </a:extLst>
                </a:gridCol>
              </a:tblGrid>
              <a:tr h="202721">
                <a:tc gridSpan="5">
                  <a:txBody>
                    <a:bodyPr/>
                    <a:lstStyle/>
                    <a:p>
                      <a:pPr marL="0" marR="0" algn="ctr">
                        <a:lnSpc>
                          <a:spcPct val="107000"/>
                        </a:lnSpc>
                        <a:spcBef>
                          <a:spcPts val="0"/>
                        </a:spcBef>
                        <a:spcAft>
                          <a:spcPts val="0"/>
                        </a:spcAft>
                      </a:pPr>
                      <a:r>
                        <a:rPr lang="en-US" sz="1400" b="0" dirty="0">
                          <a:solidFill>
                            <a:schemeClr val="tx2"/>
                          </a:solidFill>
                          <a:effectLst/>
                        </a:rPr>
                        <a:t>Science Performance Across Subgroups</a:t>
                      </a:r>
                    </a:p>
                    <a:p>
                      <a:pPr marL="0" marR="0" algn="ctr">
                        <a:lnSpc>
                          <a:spcPct val="107000"/>
                        </a:lnSpc>
                        <a:spcBef>
                          <a:spcPts val="0"/>
                        </a:spcBef>
                        <a:spcAft>
                          <a:spcPts val="0"/>
                        </a:spcAft>
                      </a:pP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6150363"/>
                  </a:ext>
                </a:extLst>
              </a:tr>
              <a:tr h="405441">
                <a:tc>
                  <a:txBody>
                    <a:bodyPr/>
                    <a:lstStyle/>
                    <a:p>
                      <a:pPr marL="0" marR="0">
                        <a:lnSpc>
                          <a:spcPct val="107000"/>
                        </a:lnSpc>
                        <a:spcBef>
                          <a:spcPts val="0"/>
                        </a:spcBef>
                        <a:spcAft>
                          <a:spcPts val="0"/>
                        </a:spcAft>
                      </a:pPr>
                      <a:r>
                        <a:rPr lang="en-US" sz="1100" dirty="0">
                          <a:solidFill>
                            <a:schemeClr val="tx2"/>
                          </a:solidFill>
                          <a:effectLst/>
                        </a:rPr>
                        <a:t> </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7000"/>
                        </a:lnSpc>
                        <a:spcBef>
                          <a:spcPts val="0"/>
                        </a:spcBef>
                        <a:spcAft>
                          <a:spcPts val="0"/>
                        </a:spcAft>
                      </a:pPr>
                      <a:r>
                        <a:rPr lang="en-US" sz="1100" b="1" dirty="0">
                          <a:solidFill>
                            <a:schemeClr val="tx2"/>
                          </a:solidFill>
                          <a:effectLst/>
                        </a:rPr>
                        <a:t>Baseline</a:t>
                      </a:r>
                      <a:endParaRPr lang="en-US" sz="1000" b="1" dirty="0">
                        <a:solidFill>
                          <a:schemeClr val="tx2"/>
                        </a:solidFill>
                        <a:effectLst/>
                      </a:endParaRPr>
                    </a:p>
                    <a:p>
                      <a:pPr marL="0" marR="0" algn="ctr">
                        <a:lnSpc>
                          <a:spcPct val="107000"/>
                        </a:lnSpc>
                        <a:spcBef>
                          <a:spcPts val="0"/>
                        </a:spcBef>
                        <a:spcAft>
                          <a:spcPts val="0"/>
                        </a:spcAft>
                      </a:pPr>
                      <a:r>
                        <a:rPr lang="en-US" sz="1100" b="1" dirty="0">
                          <a:solidFill>
                            <a:schemeClr val="tx2"/>
                          </a:solidFill>
                          <a:effectLst/>
                        </a:rPr>
                        <a:t>2017-2018</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dirty="0">
                          <a:solidFill>
                            <a:schemeClr val="tx2"/>
                          </a:solidFill>
                          <a:effectLst/>
                        </a:rPr>
                        <a:t>2018-2019</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4047533327"/>
                  </a:ext>
                </a:extLst>
              </a:tr>
              <a:tr h="202721">
                <a:tc>
                  <a:txBody>
                    <a:bodyPr/>
                    <a:lstStyle/>
                    <a:p>
                      <a:pPr marL="0" marR="0">
                        <a:lnSpc>
                          <a:spcPct val="107000"/>
                        </a:lnSpc>
                        <a:spcBef>
                          <a:spcPts val="0"/>
                        </a:spcBef>
                        <a:spcAft>
                          <a:spcPts val="0"/>
                        </a:spcAft>
                      </a:pPr>
                      <a:r>
                        <a:rPr lang="en-US" sz="1100" dirty="0">
                          <a:solidFill>
                            <a:schemeClr val="tx2"/>
                          </a:solidFill>
                          <a:effectLst/>
                        </a:rPr>
                        <a:t> </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rPr>
                        <a:t>Division</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rPr>
                        <a:t>State</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rPr>
                        <a:t>Division</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rPr>
                        <a:t>State</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01674735"/>
                  </a:ext>
                </a:extLst>
              </a:tr>
              <a:tr h="202721">
                <a:tc>
                  <a:txBody>
                    <a:bodyPr/>
                    <a:lstStyle/>
                    <a:p>
                      <a:pPr marL="0" marR="0">
                        <a:lnSpc>
                          <a:spcPct val="107000"/>
                        </a:lnSpc>
                        <a:spcBef>
                          <a:spcPts val="0"/>
                        </a:spcBef>
                        <a:spcAft>
                          <a:spcPts val="0"/>
                        </a:spcAft>
                      </a:pPr>
                      <a:r>
                        <a:rPr lang="en-US" sz="1100" b="0" dirty="0">
                          <a:solidFill>
                            <a:schemeClr val="tx2"/>
                          </a:solidFill>
                          <a:effectLst/>
                        </a:rPr>
                        <a:t>Asian</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92</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93</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8804625"/>
                  </a:ext>
                </a:extLst>
              </a:tr>
              <a:tr h="202721">
                <a:tc>
                  <a:txBody>
                    <a:bodyPr/>
                    <a:lstStyle/>
                    <a:p>
                      <a:pPr marL="0" marR="0">
                        <a:lnSpc>
                          <a:spcPct val="107000"/>
                        </a:lnSpc>
                        <a:spcBef>
                          <a:spcPts val="0"/>
                        </a:spcBef>
                        <a:spcAft>
                          <a:spcPts val="0"/>
                        </a:spcAft>
                      </a:pPr>
                      <a:r>
                        <a:rPr lang="en-US" sz="1100" b="0" dirty="0">
                          <a:solidFill>
                            <a:schemeClr val="tx2"/>
                          </a:solidFill>
                          <a:effectLst/>
                        </a:rPr>
                        <a:t>Black</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73</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67</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bg1"/>
                          </a:solidFill>
                          <a:effectLst/>
                        </a:rPr>
                        <a:t>65</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100" dirty="0">
                          <a:solidFill>
                            <a:schemeClr val="tx2"/>
                          </a:solidFill>
                          <a:effectLst/>
                        </a:rPr>
                        <a:t>67</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68514896"/>
                  </a:ext>
                </a:extLst>
              </a:tr>
              <a:tr h="202721">
                <a:tc>
                  <a:txBody>
                    <a:bodyPr/>
                    <a:lstStyle/>
                    <a:p>
                      <a:pPr marL="0" marR="0">
                        <a:lnSpc>
                          <a:spcPct val="107000"/>
                        </a:lnSpc>
                        <a:spcBef>
                          <a:spcPts val="0"/>
                        </a:spcBef>
                        <a:spcAft>
                          <a:spcPts val="0"/>
                        </a:spcAft>
                      </a:pPr>
                      <a:r>
                        <a:rPr lang="en-US" sz="1100" b="0" dirty="0">
                          <a:solidFill>
                            <a:schemeClr val="tx2"/>
                          </a:solidFill>
                          <a:effectLst/>
                        </a:rPr>
                        <a:t>Hispanic</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100</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79</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100</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100" dirty="0">
                          <a:solidFill>
                            <a:schemeClr val="tx2"/>
                          </a:solidFill>
                          <a:effectLst/>
                        </a:rPr>
                        <a:t>79</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199879"/>
                  </a:ext>
                </a:extLst>
              </a:tr>
              <a:tr h="202721">
                <a:tc>
                  <a:txBody>
                    <a:bodyPr/>
                    <a:lstStyle/>
                    <a:p>
                      <a:pPr marL="0" marR="0">
                        <a:lnSpc>
                          <a:spcPct val="107000"/>
                        </a:lnSpc>
                        <a:spcBef>
                          <a:spcPts val="0"/>
                        </a:spcBef>
                        <a:spcAft>
                          <a:spcPts val="0"/>
                        </a:spcAft>
                      </a:pPr>
                      <a:r>
                        <a:rPr lang="en-US" sz="1100" b="0" dirty="0">
                          <a:solidFill>
                            <a:schemeClr val="tx2"/>
                          </a:solidFill>
                          <a:effectLst/>
                        </a:rPr>
                        <a:t>White</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84</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89</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bg1"/>
                          </a:solidFill>
                          <a:effectLst/>
                        </a:rPr>
                        <a:t>79</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100" dirty="0">
                          <a:solidFill>
                            <a:schemeClr val="tx2"/>
                          </a:solidFill>
                          <a:effectLst/>
                        </a:rPr>
                        <a:t>89</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69466853"/>
                  </a:ext>
                </a:extLst>
              </a:tr>
              <a:tr h="202721">
                <a:tc>
                  <a:txBody>
                    <a:bodyPr/>
                    <a:lstStyle/>
                    <a:p>
                      <a:pPr marL="0" marR="0">
                        <a:lnSpc>
                          <a:spcPct val="107000"/>
                        </a:lnSpc>
                        <a:spcBef>
                          <a:spcPts val="0"/>
                        </a:spcBef>
                        <a:spcAft>
                          <a:spcPts val="0"/>
                        </a:spcAft>
                      </a:pPr>
                      <a:r>
                        <a:rPr lang="en-US" sz="1100" b="0" dirty="0">
                          <a:solidFill>
                            <a:schemeClr val="tx2"/>
                          </a:solidFill>
                          <a:effectLst/>
                        </a:rPr>
                        <a:t>Two or more races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100</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85</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84</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71496359"/>
                  </a:ext>
                </a:extLst>
              </a:tr>
              <a:tr h="240188">
                <a:tc>
                  <a:txBody>
                    <a:bodyPr/>
                    <a:lstStyle/>
                    <a:p>
                      <a:pPr marL="0" marR="0">
                        <a:lnSpc>
                          <a:spcPct val="107000"/>
                        </a:lnSpc>
                        <a:spcBef>
                          <a:spcPts val="0"/>
                        </a:spcBef>
                        <a:spcAft>
                          <a:spcPts val="0"/>
                        </a:spcAft>
                      </a:pPr>
                      <a:r>
                        <a:rPr lang="en-US" sz="1100" b="0" dirty="0">
                          <a:solidFill>
                            <a:schemeClr val="tx2"/>
                          </a:solidFill>
                          <a:effectLst/>
                        </a:rPr>
                        <a:t>Students with disabilities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36</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50</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bg1"/>
                          </a:solidFill>
                          <a:effectLst/>
                        </a:rPr>
                        <a:t>41</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100" dirty="0">
                          <a:solidFill>
                            <a:schemeClr val="tx2"/>
                          </a:solidFill>
                          <a:effectLst/>
                        </a:rPr>
                        <a:t>51</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3617124"/>
                  </a:ext>
                </a:extLst>
              </a:tr>
              <a:tr h="405441">
                <a:tc>
                  <a:txBody>
                    <a:bodyPr/>
                    <a:lstStyle/>
                    <a:p>
                      <a:pPr marL="0" marR="0">
                        <a:lnSpc>
                          <a:spcPct val="107000"/>
                        </a:lnSpc>
                        <a:spcBef>
                          <a:spcPts val="0"/>
                        </a:spcBef>
                        <a:spcAft>
                          <a:spcPts val="0"/>
                        </a:spcAft>
                      </a:pPr>
                      <a:r>
                        <a:rPr lang="en-US" sz="1100" b="0" dirty="0">
                          <a:solidFill>
                            <a:schemeClr val="tx2"/>
                          </a:solidFill>
                          <a:effectLst/>
                        </a:rPr>
                        <a:t>Economically disadvantaged</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73</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69</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bg1"/>
                          </a:solidFill>
                          <a:effectLst/>
                        </a:rPr>
                        <a:t>63</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100" dirty="0">
                          <a:solidFill>
                            <a:schemeClr val="tx2"/>
                          </a:solidFill>
                          <a:effectLst/>
                        </a:rPr>
                        <a:t>68</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810791"/>
                  </a:ext>
                </a:extLst>
              </a:tr>
              <a:tr h="202721">
                <a:tc>
                  <a:txBody>
                    <a:bodyPr/>
                    <a:lstStyle/>
                    <a:p>
                      <a:pPr marL="0" marR="0">
                        <a:lnSpc>
                          <a:spcPct val="107000"/>
                        </a:lnSpc>
                        <a:spcBef>
                          <a:spcPts val="0"/>
                        </a:spcBef>
                        <a:spcAft>
                          <a:spcPts val="0"/>
                        </a:spcAft>
                      </a:pPr>
                      <a:r>
                        <a:rPr lang="en-US" sz="1100" b="0" dirty="0">
                          <a:solidFill>
                            <a:schemeClr val="tx2"/>
                          </a:solidFill>
                          <a:effectLst/>
                        </a:rPr>
                        <a:t>English Learners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100</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36</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100</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100" dirty="0">
                          <a:solidFill>
                            <a:schemeClr val="tx2"/>
                          </a:solidFill>
                          <a:effectLst/>
                        </a:rPr>
                        <a:t>38</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0177029"/>
                  </a:ext>
                </a:extLst>
              </a:tr>
            </a:tbl>
          </a:graphicData>
        </a:graphic>
      </p:graphicFrame>
      <p:sp>
        <p:nvSpPr>
          <p:cNvPr id="10" name="Content Placeholder 3">
            <a:extLst>
              <a:ext uri="{FF2B5EF4-FFF2-40B4-BE49-F238E27FC236}">
                <a16:creationId xmlns:a16="http://schemas.microsoft.com/office/drawing/2014/main" id="{2D7A0A01-E2CF-43C9-95EE-B97D78B46480}"/>
              </a:ext>
            </a:extLst>
          </p:cNvPr>
          <p:cNvSpPr txBox="1">
            <a:spLocks/>
          </p:cNvSpPr>
          <p:nvPr/>
        </p:nvSpPr>
        <p:spPr>
          <a:xfrm>
            <a:off x="3938598" y="5106078"/>
            <a:ext cx="5018589" cy="591490"/>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lnSpc>
                <a:spcPct val="100000"/>
              </a:lnSpc>
              <a:spcBef>
                <a:spcPts val="0"/>
              </a:spcBef>
              <a:spcAft>
                <a:spcPts val="0"/>
              </a:spcAft>
            </a:pPr>
            <a:r>
              <a:rPr lang="en-US" sz="1100" i="0" dirty="0">
                <a:solidFill>
                  <a:schemeClr val="tx2"/>
                </a:solidFill>
                <a:latin typeface="+mn-lt"/>
              </a:rPr>
              <a:t>NOTE: that * denotes not enough available student data to calculate a percentage.</a:t>
            </a:r>
          </a:p>
          <a:p>
            <a:pPr>
              <a:lnSpc>
                <a:spcPct val="100000"/>
              </a:lnSpc>
              <a:spcBef>
                <a:spcPts val="0"/>
              </a:spcBef>
              <a:spcAft>
                <a:spcPts val="0"/>
              </a:spcAft>
            </a:pPr>
            <a:r>
              <a:rPr lang="en-US" sz="1100" i="0" dirty="0">
                <a:solidFill>
                  <a:schemeClr val="accent6">
                    <a:lumMod val="75000"/>
                  </a:schemeClr>
                </a:solidFill>
                <a:latin typeface="+mn-lt"/>
              </a:rPr>
              <a:t>Green shading </a:t>
            </a:r>
            <a:r>
              <a:rPr lang="en-US" sz="1100" i="0" dirty="0">
                <a:solidFill>
                  <a:schemeClr val="tx2"/>
                </a:solidFill>
                <a:latin typeface="+mn-lt"/>
              </a:rPr>
              <a:t>indicates the division exceeds the state average. </a:t>
            </a:r>
          </a:p>
          <a:p>
            <a:pPr>
              <a:lnSpc>
                <a:spcPct val="100000"/>
              </a:lnSpc>
              <a:spcBef>
                <a:spcPts val="0"/>
              </a:spcBef>
              <a:spcAft>
                <a:spcPts val="0"/>
              </a:spcAft>
            </a:pPr>
            <a:r>
              <a:rPr lang="en-US" sz="1100" i="0" dirty="0">
                <a:solidFill>
                  <a:srgbClr val="FF0000"/>
                </a:solidFill>
                <a:latin typeface="+mn-lt"/>
              </a:rPr>
              <a:t>Red shading </a:t>
            </a:r>
            <a:r>
              <a:rPr lang="en-US" sz="1100" i="0" dirty="0">
                <a:solidFill>
                  <a:schemeClr val="tx2"/>
                </a:solidFill>
                <a:latin typeface="+mn-lt"/>
              </a:rPr>
              <a:t>indicates that the division’s Year 1 average did not exceed the state average.</a:t>
            </a:r>
          </a:p>
        </p:txBody>
      </p:sp>
      <p:graphicFrame>
        <p:nvGraphicFramePr>
          <p:cNvPr id="12" name="Chart 11">
            <a:extLst>
              <a:ext uri="{FF2B5EF4-FFF2-40B4-BE49-F238E27FC236}">
                <a16:creationId xmlns:a16="http://schemas.microsoft.com/office/drawing/2014/main" id="{56D0D525-93A6-407A-9761-3FF107516AAF}"/>
              </a:ext>
            </a:extLst>
          </p:cNvPr>
          <p:cNvGraphicFramePr>
            <a:graphicFrameLocks/>
          </p:cNvGraphicFramePr>
          <p:nvPr>
            <p:extLst>
              <p:ext uri="{D42A27DB-BD31-4B8C-83A1-F6EECF244321}">
                <p14:modId xmlns:p14="http://schemas.microsoft.com/office/powerpoint/2010/main" val="615996440"/>
              </p:ext>
            </p:extLst>
          </p:nvPr>
        </p:nvGraphicFramePr>
        <p:xfrm>
          <a:off x="454895" y="2671753"/>
          <a:ext cx="2919402" cy="25784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649279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D2FA9-E655-4A45-881C-A35670F4B464}"/>
              </a:ext>
            </a:extLst>
          </p:cNvPr>
          <p:cNvSpPr>
            <a:spLocks noGrp="1"/>
          </p:cNvSpPr>
          <p:nvPr>
            <p:ph type="title"/>
          </p:nvPr>
        </p:nvSpPr>
        <p:spPr>
          <a:xfrm>
            <a:off x="295422" y="534421"/>
            <a:ext cx="2011680" cy="1228028"/>
          </a:xfrm>
        </p:spPr>
        <p:txBody>
          <a:bodyPr/>
          <a:lstStyle/>
          <a:p>
            <a:r>
              <a:rPr lang="en-US" dirty="0"/>
              <a:t>Science Performance</a:t>
            </a:r>
          </a:p>
        </p:txBody>
      </p:sp>
      <p:sp>
        <p:nvSpPr>
          <p:cNvPr id="5" name="Text Placeholder 4">
            <a:extLst>
              <a:ext uri="{FF2B5EF4-FFF2-40B4-BE49-F238E27FC236}">
                <a16:creationId xmlns:a16="http://schemas.microsoft.com/office/drawing/2014/main" id="{2F8B60C4-7252-4D6E-ABBE-C7EF54D049B1}"/>
              </a:ext>
            </a:extLst>
          </p:cNvPr>
          <p:cNvSpPr>
            <a:spLocks noGrp="1"/>
          </p:cNvSpPr>
          <p:nvPr>
            <p:ph type="body" sz="quarter" idx="10"/>
          </p:nvPr>
        </p:nvSpPr>
        <p:spPr/>
        <p:txBody>
          <a:bodyPr/>
          <a:lstStyle/>
          <a:p>
            <a:endParaRPr lang="en-US" dirty="0"/>
          </a:p>
        </p:txBody>
      </p:sp>
      <p:graphicFrame>
        <p:nvGraphicFramePr>
          <p:cNvPr id="6" name="Table 5">
            <a:extLst>
              <a:ext uri="{FF2B5EF4-FFF2-40B4-BE49-F238E27FC236}">
                <a16:creationId xmlns:a16="http://schemas.microsoft.com/office/drawing/2014/main" id="{81B1A08C-EDC3-4145-A538-C3D9E35B347C}"/>
              </a:ext>
            </a:extLst>
          </p:cNvPr>
          <p:cNvGraphicFramePr>
            <a:graphicFrameLocks noGrp="1"/>
          </p:cNvGraphicFramePr>
          <p:nvPr>
            <p:extLst>
              <p:ext uri="{D42A27DB-BD31-4B8C-83A1-F6EECF244321}">
                <p14:modId xmlns:p14="http://schemas.microsoft.com/office/powerpoint/2010/main" val="525717782"/>
              </p:ext>
            </p:extLst>
          </p:nvPr>
        </p:nvGraphicFramePr>
        <p:xfrm>
          <a:off x="4826000" y="536573"/>
          <a:ext cx="3955948" cy="2775529"/>
        </p:xfrm>
        <a:graphic>
          <a:graphicData uri="http://schemas.openxmlformats.org/drawingml/2006/table">
            <a:tbl>
              <a:tblPr firstRow="1" firstCol="1" bandRow="1">
                <a:tableStyleId>{5C22544A-7EE6-4342-B048-85BDC9FD1C3A}</a:tableStyleId>
              </a:tblPr>
              <a:tblGrid>
                <a:gridCol w="1917700">
                  <a:extLst>
                    <a:ext uri="{9D8B030D-6E8A-4147-A177-3AD203B41FA5}">
                      <a16:colId xmlns:a16="http://schemas.microsoft.com/office/drawing/2014/main" val="1812423433"/>
                    </a:ext>
                  </a:extLst>
                </a:gridCol>
                <a:gridCol w="495300">
                  <a:extLst>
                    <a:ext uri="{9D8B030D-6E8A-4147-A177-3AD203B41FA5}">
                      <a16:colId xmlns:a16="http://schemas.microsoft.com/office/drawing/2014/main" val="2452823406"/>
                    </a:ext>
                  </a:extLst>
                </a:gridCol>
                <a:gridCol w="482600">
                  <a:extLst>
                    <a:ext uri="{9D8B030D-6E8A-4147-A177-3AD203B41FA5}">
                      <a16:colId xmlns:a16="http://schemas.microsoft.com/office/drawing/2014/main" val="2788178556"/>
                    </a:ext>
                  </a:extLst>
                </a:gridCol>
                <a:gridCol w="495300">
                  <a:extLst>
                    <a:ext uri="{9D8B030D-6E8A-4147-A177-3AD203B41FA5}">
                      <a16:colId xmlns:a16="http://schemas.microsoft.com/office/drawing/2014/main" val="7044296"/>
                    </a:ext>
                  </a:extLst>
                </a:gridCol>
                <a:gridCol w="565048">
                  <a:extLst>
                    <a:ext uri="{9D8B030D-6E8A-4147-A177-3AD203B41FA5}">
                      <a16:colId xmlns:a16="http://schemas.microsoft.com/office/drawing/2014/main" val="2930019612"/>
                    </a:ext>
                  </a:extLst>
                </a:gridCol>
              </a:tblGrid>
              <a:tr h="447156">
                <a:tc>
                  <a:txBody>
                    <a:bodyPr/>
                    <a:lstStyle/>
                    <a:p>
                      <a:pPr marL="0" marR="0">
                        <a:lnSpc>
                          <a:spcPct val="107000"/>
                        </a:lnSpc>
                        <a:spcBef>
                          <a:spcPts val="0"/>
                        </a:spcBef>
                        <a:spcAft>
                          <a:spcPts val="0"/>
                        </a:spcAft>
                      </a:pPr>
                      <a:r>
                        <a:rPr lang="en-US" sz="1100" b="1" dirty="0">
                          <a:solidFill>
                            <a:schemeClr val="tx2"/>
                          </a:solidFill>
                          <a:effectLst/>
                        </a:rPr>
                        <a:t>Charles City Elementary School</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7000"/>
                        </a:lnSpc>
                        <a:spcBef>
                          <a:spcPts val="0"/>
                        </a:spcBef>
                        <a:spcAft>
                          <a:spcPts val="0"/>
                        </a:spcAft>
                      </a:pPr>
                      <a:r>
                        <a:rPr lang="en-US" sz="1100" b="1" dirty="0">
                          <a:solidFill>
                            <a:schemeClr val="tx2"/>
                          </a:solidFill>
                          <a:effectLst/>
                        </a:rPr>
                        <a:t>Baseline</a:t>
                      </a:r>
                      <a:endParaRPr lang="en-US" sz="1000" b="1" dirty="0">
                        <a:solidFill>
                          <a:schemeClr val="tx2"/>
                        </a:solidFill>
                        <a:effectLst/>
                      </a:endParaRPr>
                    </a:p>
                    <a:p>
                      <a:pPr marL="0" marR="0" algn="ctr">
                        <a:lnSpc>
                          <a:spcPct val="107000"/>
                        </a:lnSpc>
                        <a:spcBef>
                          <a:spcPts val="0"/>
                        </a:spcBef>
                        <a:spcAft>
                          <a:spcPts val="0"/>
                        </a:spcAft>
                      </a:pPr>
                      <a:r>
                        <a:rPr lang="en-US" sz="1100" b="1" dirty="0">
                          <a:solidFill>
                            <a:schemeClr val="tx2"/>
                          </a:solidFill>
                          <a:effectLst/>
                        </a:rPr>
                        <a:t>2017-2018</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dirty="0">
                          <a:solidFill>
                            <a:schemeClr val="tx2"/>
                          </a:solidFill>
                          <a:effectLst/>
                        </a:rPr>
                        <a:t>2018-2019</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4294646983"/>
                  </a:ext>
                </a:extLst>
              </a:tr>
              <a:tr h="111644">
                <a:tc>
                  <a:txBody>
                    <a:bodyPr/>
                    <a:lstStyle/>
                    <a:p>
                      <a:pPr marL="0" marR="0">
                        <a:lnSpc>
                          <a:spcPct val="107000"/>
                        </a:lnSpc>
                        <a:spcBef>
                          <a:spcPts val="0"/>
                        </a:spcBef>
                        <a:spcAft>
                          <a:spcPts val="0"/>
                        </a:spcAft>
                      </a:pPr>
                      <a:r>
                        <a:rPr lang="en-US" sz="1100" b="0" dirty="0">
                          <a:solidFill>
                            <a:schemeClr val="tx2"/>
                          </a:solidFill>
                          <a:effectLst/>
                        </a:rPr>
                        <a:t> </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ea typeface="Calibri" panose="020F0502020204030204" pitchFamily="34" charset="0"/>
                          <a:cs typeface="Times New Roman" panose="02020603050405020304" pitchFamily="18" charset="0"/>
                        </a:rPr>
                        <a:t>ES</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rPr>
                        <a:t>State</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ea typeface="Calibri" panose="020F0502020204030204" pitchFamily="34" charset="0"/>
                          <a:cs typeface="Times New Roman" panose="02020603050405020304" pitchFamily="18" charset="0"/>
                        </a:rPr>
                        <a:t>ES</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rPr>
                        <a:t>State</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0959072"/>
                  </a:ext>
                </a:extLst>
              </a:tr>
              <a:tr h="223580">
                <a:tc>
                  <a:txBody>
                    <a:bodyPr/>
                    <a:lstStyle/>
                    <a:p>
                      <a:pPr marL="0" marR="0">
                        <a:lnSpc>
                          <a:spcPct val="107000"/>
                        </a:lnSpc>
                        <a:spcBef>
                          <a:spcPts val="0"/>
                        </a:spcBef>
                        <a:spcAft>
                          <a:spcPts val="0"/>
                        </a:spcAft>
                      </a:pPr>
                      <a:r>
                        <a:rPr lang="en-US" sz="1100" b="0" dirty="0">
                          <a:solidFill>
                            <a:schemeClr val="tx2"/>
                          </a:solidFill>
                          <a:effectLst/>
                        </a:rPr>
                        <a:t>Asian</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92</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93</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3775260"/>
                  </a:ext>
                </a:extLst>
              </a:tr>
              <a:tr h="223580">
                <a:tc>
                  <a:txBody>
                    <a:bodyPr/>
                    <a:lstStyle/>
                    <a:p>
                      <a:pPr marL="0" marR="0">
                        <a:lnSpc>
                          <a:spcPct val="107000"/>
                        </a:lnSpc>
                        <a:spcBef>
                          <a:spcPts val="0"/>
                        </a:spcBef>
                        <a:spcAft>
                          <a:spcPts val="0"/>
                        </a:spcAft>
                      </a:pPr>
                      <a:r>
                        <a:rPr lang="en-US" sz="1100" b="0" dirty="0">
                          <a:solidFill>
                            <a:schemeClr val="tx2"/>
                          </a:solidFill>
                          <a:effectLst/>
                        </a:rPr>
                        <a:t>Black</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61</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5004240"/>
                  </a:ext>
                </a:extLst>
              </a:tr>
              <a:tr h="223580">
                <a:tc>
                  <a:txBody>
                    <a:bodyPr/>
                    <a:lstStyle/>
                    <a:p>
                      <a:pPr marL="0" marR="0">
                        <a:lnSpc>
                          <a:spcPct val="107000"/>
                        </a:lnSpc>
                        <a:spcBef>
                          <a:spcPts val="0"/>
                        </a:spcBef>
                        <a:spcAft>
                          <a:spcPts val="0"/>
                        </a:spcAft>
                      </a:pPr>
                      <a:r>
                        <a:rPr lang="en-US" sz="1100" b="0" dirty="0">
                          <a:solidFill>
                            <a:schemeClr val="tx2"/>
                          </a:solidFill>
                          <a:effectLst/>
                        </a:rPr>
                        <a:t>Hispanic</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0452346"/>
                  </a:ext>
                </a:extLst>
              </a:tr>
              <a:tr h="223580">
                <a:tc>
                  <a:txBody>
                    <a:bodyPr/>
                    <a:lstStyle/>
                    <a:p>
                      <a:pPr marL="0" marR="0">
                        <a:lnSpc>
                          <a:spcPct val="107000"/>
                        </a:lnSpc>
                        <a:spcBef>
                          <a:spcPts val="0"/>
                        </a:spcBef>
                        <a:spcAft>
                          <a:spcPts val="0"/>
                        </a:spcAft>
                      </a:pPr>
                      <a:r>
                        <a:rPr lang="en-US" sz="1100" b="0" dirty="0">
                          <a:solidFill>
                            <a:schemeClr val="tx2"/>
                          </a:solidFill>
                          <a:effectLst/>
                        </a:rPr>
                        <a:t>White</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94</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42935"/>
                  </a:ext>
                </a:extLst>
              </a:tr>
              <a:tr h="223580">
                <a:tc>
                  <a:txBody>
                    <a:bodyPr/>
                    <a:lstStyle/>
                    <a:p>
                      <a:pPr marL="0" marR="0">
                        <a:lnSpc>
                          <a:spcPct val="107000"/>
                        </a:lnSpc>
                        <a:spcBef>
                          <a:spcPts val="0"/>
                        </a:spcBef>
                        <a:spcAft>
                          <a:spcPts val="0"/>
                        </a:spcAft>
                      </a:pPr>
                      <a:r>
                        <a:rPr lang="en-US" sz="1100" b="0" dirty="0">
                          <a:solidFill>
                            <a:schemeClr val="tx2"/>
                          </a:solidFill>
                          <a:effectLst/>
                        </a:rPr>
                        <a:t>Two or more races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85</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84</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9509229"/>
                  </a:ext>
                </a:extLst>
              </a:tr>
              <a:tr h="360349">
                <a:tc>
                  <a:txBody>
                    <a:bodyPr/>
                    <a:lstStyle/>
                    <a:p>
                      <a:pPr marL="0" marR="0">
                        <a:lnSpc>
                          <a:spcPct val="107000"/>
                        </a:lnSpc>
                        <a:spcBef>
                          <a:spcPts val="0"/>
                        </a:spcBef>
                        <a:spcAft>
                          <a:spcPts val="0"/>
                        </a:spcAft>
                      </a:pPr>
                      <a:r>
                        <a:rPr lang="en-US" sz="1100" b="0" dirty="0">
                          <a:solidFill>
                            <a:schemeClr val="tx2"/>
                          </a:solidFill>
                          <a:effectLst/>
                        </a:rPr>
                        <a:t>Students with disabilities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51</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123019"/>
                  </a:ext>
                </a:extLst>
              </a:tr>
              <a:tr h="447156">
                <a:tc>
                  <a:txBody>
                    <a:bodyPr/>
                    <a:lstStyle/>
                    <a:p>
                      <a:pPr marL="0" marR="0">
                        <a:lnSpc>
                          <a:spcPct val="107000"/>
                        </a:lnSpc>
                        <a:spcBef>
                          <a:spcPts val="0"/>
                        </a:spcBef>
                        <a:spcAft>
                          <a:spcPts val="0"/>
                        </a:spcAft>
                      </a:pPr>
                      <a:r>
                        <a:rPr lang="en-US" sz="1100" b="0" dirty="0">
                          <a:solidFill>
                            <a:schemeClr val="tx2"/>
                          </a:solidFill>
                          <a:effectLst/>
                        </a:rPr>
                        <a:t>Economically Disadvantaged</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36</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554008"/>
                  </a:ext>
                </a:extLst>
              </a:tr>
              <a:tr h="223580">
                <a:tc>
                  <a:txBody>
                    <a:bodyPr/>
                    <a:lstStyle/>
                    <a:p>
                      <a:pPr marL="0" marR="0">
                        <a:lnSpc>
                          <a:spcPct val="107000"/>
                        </a:lnSpc>
                        <a:spcBef>
                          <a:spcPts val="0"/>
                        </a:spcBef>
                        <a:spcAft>
                          <a:spcPts val="0"/>
                        </a:spcAft>
                      </a:pPr>
                      <a:r>
                        <a:rPr lang="en-US" sz="1100" b="0" dirty="0">
                          <a:solidFill>
                            <a:schemeClr val="tx2"/>
                          </a:solidFill>
                          <a:effectLst/>
                        </a:rPr>
                        <a:t>English Learners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36</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443199"/>
                  </a:ext>
                </a:extLst>
              </a:tr>
            </a:tbl>
          </a:graphicData>
        </a:graphic>
      </p:graphicFrame>
      <p:graphicFrame>
        <p:nvGraphicFramePr>
          <p:cNvPr id="7" name="Table 6">
            <a:extLst>
              <a:ext uri="{FF2B5EF4-FFF2-40B4-BE49-F238E27FC236}">
                <a16:creationId xmlns:a16="http://schemas.microsoft.com/office/drawing/2014/main" id="{EB9DA439-4ED3-4223-8B20-01154256E91A}"/>
              </a:ext>
            </a:extLst>
          </p:cNvPr>
          <p:cNvGraphicFramePr>
            <a:graphicFrameLocks noGrp="1"/>
          </p:cNvGraphicFramePr>
          <p:nvPr>
            <p:extLst>
              <p:ext uri="{D42A27DB-BD31-4B8C-83A1-F6EECF244321}">
                <p14:modId xmlns:p14="http://schemas.microsoft.com/office/powerpoint/2010/main" val="3058994633"/>
              </p:ext>
            </p:extLst>
          </p:nvPr>
        </p:nvGraphicFramePr>
        <p:xfrm>
          <a:off x="4826000" y="3387723"/>
          <a:ext cx="3955948" cy="2775529"/>
        </p:xfrm>
        <a:graphic>
          <a:graphicData uri="http://schemas.openxmlformats.org/drawingml/2006/table">
            <a:tbl>
              <a:tblPr firstRow="1" firstCol="1" bandRow="1">
                <a:tableStyleId>{5C22544A-7EE6-4342-B048-85BDC9FD1C3A}</a:tableStyleId>
              </a:tblPr>
              <a:tblGrid>
                <a:gridCol w="1917700">
                  <a:extLst>
                    <a:ext uri="{9D8B030D-6E8A-4147-A177-3AD203B41FA5}">
                      <a16:colId xmlns:a16="http://schemas.microsoft.com/office/drawing/2014/main" val="1812423433"/>
                    </a:ext>
                  </a:extLst>
                </a:gridCol>
                <a:gridCol w="495300">
                  <a:extLst>
                    <a:ext uri="{9D8B030D-6E8A-4147-A177-3AD203B41FA5}">
                      <a16:colId xmlns:a16="http://schemas.microsoft.com/office/drawing/2014/main" val="2452823406"/>
                    </a:ext>
                  </a:extLst>
                </a:gridCol>
                <a:gridCol w="482600">
                  <a:extLst>
                    <a:ext uri="{9D8B030D-6E8A-4147-A177-3AD203B41FA5}">
                      <a16:colId xmlns:a16="http://schemas.microsoft.com/office/drawing/2014/main" val="2788178556"/>
                    </a:ext>
                  </a:extLst>
                </a:gridCol>
                <a:gridCol w="495300">
                  <a:extLst>
                    <a:ext uri="{9D8B030D-6E8A-4147-A177-3AD203B41FA5}">
                      <a16:colId xmlns:a16="http://schemas.microsoft.com/office/drawing/2014/main" val="7044296"/>
                    </a:ext>
                  </a:extLst>
                </a:gridCol>
                <a:gridCol w="565048">
                  <a:extLst>
                    <a:ext uri="{9D8B030D-6E8A-4147-A177-3AD203B41FA5}">
                      <a16:colId xmlns:a16="http://schemas.microsoft.com/office/drawing/2014/main" val="2930019612"/>
                    </a:ext>
                  </a:extLst>
                </a:gridCol>
              </a:tblGrid>
              <a:tr h="447156">
                <a:tc>
                  <a:txBody>
                    <a:bodyPr/>
                    <a:lstStyle/>
                    <a:p>
                      <a:pPr marL="0" marR="0">
                        <a:lnSpc>
                          <a:spcPct val="107000"/>
                        </a:lnSpc>
                        <a:spcBef>
                          <a:spcPts val="0"/>
                        </a:spcBef>
                        <a:spcAft>
                          <a:spcPts val="0"/>
                        </a:spcAft>
                      </a:pPr>
                      <a:r>
                        <a:rPr lang="en-US" sz="1100" b="1" dirty="0">
                          <a:solidFill>
                            <a:schemeClr val="tx2"/>
                          </a:solidFill>
                          <a:effectLst/>
                        </a:rPr>
                        <a:t>Charles City High School</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7000"/>
                        </a:lnSpc>
                        <a:spcBef>
                          <a:spcPts val="0"/>
                        </a:spcBef>
                        <a:spcAft>
                          <a:spcPts val="0"/>
                        </a:spcAft>
                      </a:pPr>
                      <a:r>
                        <a:rPr lang="en-US" sz="1100" b="1" dirty="0">
                          <a:solidFill>
                            <a:schemeClr val="tx2"/>
                          </a:solidFill>
                          <a:effectLst/>
                        </a:rPr>
                        <a:t>Baseline</a:t>
                      </a:r>
                      <a:endParaRPr lang="en-US" sz="1000" b="1" dirty="0">
                        <a:solidFill>
                          <a:schemeClr val="tx2"/>
                        </a:solidFill>
                        <a:effectLst/>
                      </a:endParaRPr>
                    </a:p>
                    <a:p>
                      <a:pPr marL="0" marR="0" algn="ctr">
                        <a:lnSpc>
                          <a:spcPct val="107000"/>
                        </a:lnSpc>
                        <a:spcBef>
                          <a:spcPts val="0"/>
                        </a:spcBef>
                        <a:spcAft>
                          <a:spcPts val="0"/>
                        </a:spcAft>
                      </a:pPr>
                      <a:r>
                        <a:rPr lang="en-US" sz="1100" b="1" dirty="0">
                          <a:solidFill>
                            <a:schemeClr val="tx2"/>
                          </a:solidFill>
                          <a:effectLst/>
                        </a:rPr>
                        <a:t>2017-2018</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dirty="0">
                          <a:solidFill>
                            <a:schemeClr val="tx2"/>
                          </a:solidFill>
                          <a:effectLst/>
                        </a:rPr>
                        <a:t>2018-2019</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4294646983"/>
                  </a:ext>
                </a:extLst>
              </a:tr>
              <a:tr h="111644">
                <a:tc>
                  <a:txBody>
                    <a:bodyPr/>
                    <a:lstStyle/>
                    <a:p>
                      <a:pPr marL="0" marR="0">
                        <a:lnSpc>
                          <a:spcPct val="107000"/>
                        </a:lnSpc>
                        <a:spcBef>
                          <a:spcPts val="0"/>
                        </a:spcBef>
                        <a:spcAft>
                          <a:spcPts val="0"/>
                        </a:spcAft>
                      </a:pPr>
                      <a:r>
                        <a:rPr lang="en-US" sz="1100" b="0" dirty="0">
                          <a:solidFill>
                            <a:schemeClr val="tx2"/>
                          </a:solidFill>
                          <a:effectLst/>
                        </a:rPr>
                        <a:t> </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ea typeface="Calibri" panose="020F0502020204030204" pitchFamily="34" charset="0"/>
                          <a:cs typeface="Times New Roman" panose="02020603050405020304" pitchFamily="18" charset="0"/>
                        </a:rPr>
                        <a:t>HS</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rPr>
                        <a:t>State</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ea typeface="Calibri" panose="020F0502020204030204" pitchFamily="34" charset="0"/>
                          <a:cs typeface="Times New Roman" panose="02020603050405020304" pitchFamily="18" charset="0"/>
                        </a:rPr>
                        <a:t>HS</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rPr>
                        <a:t>State</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0959072"/>
                  </a:ext>
                </a:extLst>
              </a:tr>
              <a:tr h="223580">
                <a:tc>
                  <a:txBody>
                    <a:bodyPr/>
                    <a:lstStyle/>
                    <a:p>
                      <a:pPr marL="0" marR="0">
                        <a:lnSpc>
                          <a:spcPct val="107000"/>
                        </a:lnSpc>
                        <a:spcBef>
                          <a:spcPts val="0"/>
                        </a:spcBef>
                        <a:spcAft>
                          <a:spcPts val="0"/>
                        </a:spcAft>
                      </a:pPr>
                      <a:r>
                        <a:rPr lang="en-US" sz="1100" b="0" dirty="0">
                          <a:solidFill>
                            <a:schemeClr val="tx2"/>
                          </a:solidFill>
                          <a:effectLst/>
                        </a:rPr>
                        <a:t>Asian</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92</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93</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3775260"/>
                  </a:ext>
                </a:extLst>
              </a:tr>
              <a:tr h="223580">
                <a:tc>
                  <a:txBody>
                    <a:bodyPr/>
                    <a:lstStyle/>
                    <a:p>
                      <a:pPr marL="0" marR="0">
                        <a:lnSpc>
                          <a:spcPct val="107000"/>
                        </a:lnSpc>
                        <a:spcBef>
                          <a:spcPts val="0"/>
                        </a:spcBef>
                        <a:spcAft>
                          <a:spcPts val="0"/>
                        </a:spcAft>
                      </a:pPr>
                      <a:r>
                        <a:rPr lang="en-US" sz="1100" b="0" dirty="0">
                          <a:solidFill>
                            <a:schemeClr val="tx2"/>
                          </a:solidFill>
                          <a:effectLst/>
                        </a:rPr>
                        <a:t>Black</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75</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5004240"/>
                  </a:ext>
                </a:extLst>
              </a:tr>
              <a:tr h="223580">
                <a:tc>
                  <a:txBody>
                    <a:bodyPr/>
                    <a:lstStyle/>
                    <a:p>
                      <a:pPr marL="0" marR="0">
                        <a:lnSpc>
                          <a:spcPct val="107000"/>
                        </a:lnSpc>
                        <a:spcBef>
                          <a:spcPts val="0"/>
                        </a:spcBef>
                        <a:spcAft>
                          <a:spcPts val="0"/>
                        </a:spcAft>
                      </a:pPr>
                      <a:r>
                        <a:rPr lang="en-US" sz="1100" b="0" dirty="0">
                          <a:solidFill>
                            <a:schemeClr val="tx2"/>
                          </a:solidFill>
                          <a:effectLst/>
                        </a:rPr>
                        <a:t>Hispanic</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0452346"/>
                  </a:ext>
                </a:extLst>
              </a:tr>
              <a:tr h="223580">
                <a:tc>
                  <a:txBody>
                    <a:bodyPr/>
                    <a:lstStyle/>
                    <a:p>
                      <a:pPr marL="0" marR="0">
                        <a:lnSpc>
                          <a:spcPct val="107000"/>
                        </a:lnSpc>
                        <a:spcBef>
                          <a:spcPts val="0"/>
                        </a:spcBef>
                        <a:spcAft>
                          <a:spcPts val="0"/>
                        </a:spcAft>
                      </a:pPr>
                      <a:r>
                        <a:rPr lang="en-US" sz="1100" b="0" dirty="0">
                          <a:solidFill>
                            <a:schemeClr val="tx2"/>
                          </a:solidFill>
                          <a:effectLst/>
                        </a:rPr>
                        <a:t>White</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83</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82</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42935"/>
                  </a:ext>
                </a:extLst>
              </a:tr>
              <a:tr h="223580">
                <a:tc>
                  <a:txBody>
                    <a:bodyPr/>
                    <a:lstStyle/>
                    <a:p>
                      <a:pPr marL="0" marR="0">
                        <a:lnSpc>
                          <a:spcPct val="107000"/>
                        </a:lnSpc>
                        <a:spcBef>
                          <a:spcPts val="0"/>
                        </a:spcBef>
                        <a:spcAft>
                          <a:spcPts val="0"/>
                        </a:spcAft>
                      </a:pPr>
                      <a:r>
                        <a:rPr lang="en-US" sz="1100" b="0" dirty="0">
                          <a:solidFill>
                            <a:schemeClr val="tx2"/>
                          </a:solidFill>
                          <a:effectLst/>
                        </a:rPr>
                        <a:t>Two or more races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85</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84</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9509229"/>
                  </a:ext>
                </a:extLst>
              </a:tr>
              <a:tr h="360349">
                <a:tc>
                  <a:txBody>
                    <a:bodyPr/>
                    <a:lstStyle/>
                    <a:p>
                      <a:pPr marL="0" marR="0">
                        <a:lnSpc>
                          <a:spcPct val="107000"/>
                        </a:lnSpc>
                        <a:spcBef>
                          <a:spcPts val="0"/>
                        </a:spcBef>
                        <a:spcAft>
                          <a:spcPts val="0"/>
                        </a:spcAft>
                      </a:pPr>
                      <a:r>
                        <a:rPr lang="en-US" sz="1100" b="0" dirty="0">
                          <a:solidFill>
                            <a:schemeClr val="tx2"/>
                          </a:solidFill>
                          <a:effectLst/>
                        </a:rPr>
                        <a:t>Students with disabilities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41</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51</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123019"/>
                  </a:ext>
                </a:extLst>
              </a:tr>
              <a:tr h="447156">
                <a:tc>
                  <a:txBody>
                    <a:bodyPr/>
                    <a:lstStyle/>
                    <a:p>
                      <a:pPr marL="0" marR="0">
                        <a:lnSpc>
                          <a:spcPct val="107000"/>
                        </a:lnSpc>
                        <a:spcBef>
                          <a:spcPts val="0"/>
                        </a:spcBef>
                        <a:spcAft>
                          <a:spcPts val="0"/>
                        </a:spcAft>
                      </a:pPr>
                      <a:r>
                        <a:rPr lang="en-US" sz="1100" b="0" dirty="0">
                          <a:solidFill>
                            <a:schemeClr val="tx2"/>
                          </a:solidFill>
                          <a:effectLst/>
                        </a:rPr>
                        <a:t>Economically Disadvantaged</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74</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554008"/>
                  </a:ext>
                </a:extLst>
              </a:tr>
              <a:tr h="223580">
                <a:tc>
                  <a:txBody>
                    <a:bodyPr/>
                    <a:lstStyle/>
                    <a:p>
                      <a:pPr marL="0" marR="0">
                        <a:lnSpc>
                          <a:spcPct val="107000"/>
                        </a:lnSpc>
                        <a:spcBef>
                          <a:spcPts val="0"/>
                        </a:spcBef>
                        <a:spcAft>
                          <a:spcPts val="0"/>
                        </a:spcAft>
                      </a:pPr>
                      <a:r>
                        <a:rPr lang="en-US" sz="1100" b="0" dirty="0">
                          <a:solidFill>
                            <a:schemeClr val="tx2"/>
                          </a:solidFill>
                          <a:effectLst/>
                        </a:rPr>
                        <a:t>English Learners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36</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443199"/>
                  </a:ext>
                </a:extLst>
              </a:tr>
            </a:tbl>
          </a:graphicData>
        </a:graphic>
      </p:graphicFrame>
      <p:graphicFrame>
        <p:nvGraphicFramePr>
          <p:cNvPr id="8" name="Table 7">
            <a:extLst>
              <a:ext uri="{FF2B5EF4-FFF2-40B4-BE49-F238E27FC236}">
                <a16:creationId xmlns:a16="http://schemas.microsoft.com/office/drawing/2014/main" id="{445BDBF0-A83B-4EFF-8CBD-3B77DA56FEC4}"/>
              </a:ext>
            </a:extLst>
          </p:cNvPr>
          <p:cNvGraphicFramePr>
            <a:graphicFrameLocks/>
          </p:cNvGraphicFramePr>
          <p:nvPr>
            <p:extLst>
              <p:ext uri="{D42A27DB-BD31-4B8C-83A1-F6EECF244321}">
                <p14:modId xmlns:p14="http://schemas.microsoft.com/office/powerpoint/2010/main" val="2384795640"/>
              </p:ext>
            </p:extLst>
          </p:nvPr>
        </p:nvGraphicFramePr>
        <p:xfrm>
          <a:off x="1188913" y="6259166"/>
          <a:ext cx="7854388" cy="640080"/>
        </p:xfrm>
        <a:graphic>
          <a:graphicData uri="http://schemas.openxmlformats.org/drawingml/2006/table">
            <a:tbl>
              <a:tblPr firstRow="1" bandRow="1">
                <a:tableStyleId>{5C22544A-7EE6-4342-B048-85BDC9FD1C3A}</a:tableStyleId>
              </a:tblPr>
              <a:tblGrid>
                <a:gridCol w="3522787">
                  <a:extLst>
                    <a:ext uri="{9D8B030D-6E8A-4147-A177-3AD203B41FA5}">
                      <a16:colId xmlns:a16="http://schemas.microsoft.com/office/drawing/2014/main" val="2566997009"/>
                    </a:ext>
                  </a:extLst>
                </a:gridCol>
                <a:gridCol w="4331601">
                  <a:extLst>
                    <a:ext uri="{9D8B030D-6E8A-4147-A177-3AD203B41FA5}">
                      <a16:colId xmlns:a16="http://schemas.microsoft.com/office/drawing/2014/main" val="2480043174"/>
                    </a:ext>
                  </a:extLst>
                </a:gridCol>
              </a:tblGrid>
              <a:tr h="357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a:t>
                      </a:r>
                      <a:r>
                        <a:rPr lang="en-US" sz="900" b="0" dirty="0">
                          <a:solidFill>
                            <a:schemeClr val="tx1">
                              <a:lumMod val="50000"/>
                              <a:lumOff val="50000"/>
                            </a:schemeClr>
                          </a:solidFill>
                        </a:rPr>
                        <a:t> Performance Measure 3: The division and schools exceeding the average for all students, and subgroups, in mathematics, English, history/social science, science and the federal graduation index.</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Virginia Department of Education School Quality </a:t>
                      </a:r>
                      <a:r>
                        <a:rPr lang="en-US" sz="900" b="0" kern="1200" dirty="0">
                          <a:solidFill>
                            <a:schemeClr val="tx1">
                              <a:lumMod val="50000"/>
                              <a:lumOff val="50000"/>
                            </a:schemeClr>
                          </a:solidFill>
                          <a:latin typeface="+mn-lt"/>
                          <a:ea typeface="+mn-ea"/>
                          <a:cs typeface="+mn-cs"/>
                        </a:rPr>
                        <a:t>Profile. Data indicate the percentage of students scoring proficient on Virginia Standard of Learning Assessments (SOL). A score of proficient is 400 or above. </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graphicFrame>
        <p:nvGraphicFramePr>
          <p:cNvPr id="12" name="Chart 11">
            <a:extLst>
              <a:ext uri="{FF2B5EF4-FFF2-40B4-BE49-F238E27FC236}">
                <a16:creationId xmlns:a16="http://schemas.microsoft.com/office/drawing/2014/main" id="{843724C2-CF85-C14E-B80A-8BBB503B1890}"/>
              </a:ext>
            </a:extLst>
          </p:cNvPr>
          <p:cNvGraphicFramePr>
            <a:graphicFrameLocks/>
          </p:cNvGraphicFramePr>
          <p:nvPr>
            <p:extLst>
              <p:ext uri="{D42A27DB-BD31-4B8C-83A1-F6EECF244321}">
                <p14:modId xmlns:p14="http://schemas.microsoft.com/office/powerpoint/2010/main" val="2944062328"/>
              </p:ext>
            </p:extLst>
          </p:nvPr>
        </p:nvGraphicFramePr>
        <p:xfrm>
          <a:off x="2148562" y="663971"/>
          <a:ext cx="2835978" cy="2437690"/>
        </p:xfrm>
        <a:graphic>
          <a:graphicData uri="http://schemas.openxmlformats.org/drawingml/2006/chart">
            <c:chart xmlns:c="http://schemas.openxmlformats.org/drawingml/2006/chart" xmlns:r="http://schemas.openxmlformats.org/officeDocument/2006/relationships" r:id="rId3"/>
          </a:graphicData>
        </a:graphic>
      </p:graphicFrame>
      <p:sp>
        <p:nvSpPr>
          <p:cNvPr id="13" name="Content Placeholder 3">
            <a:extLst>
              <a:ext uri="{FF2B5EF4-FFF2-40B4-BE49-F238E27FC236}">
                <a16:creationId xmlns:a16="http://schemas.microsoft.com/office/drawing/2014/main" id="{8062AF60-150D-DA48-8F31-E0DE7D06ECA4}"/>
              </a:ext>
            </a:extLst>
          </p:cNvPr>
          <p:cNvSpPr txBox="1">
            <a:spLocks/>
          </p:cNvSpPr>
          <p:nvPr/>
        </p:nvSpPr>
        <p:spPr>
          <a:xfrm>
            <a:off x="297095" y="5073013"/>
            <a:ext cx="1866901" cy="591490"/>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lnSpc>
                <a:spcPct val="100000"/>
              </a:lnSpc>
              <a:spcBef>
                <a:spcPts val="0"/>
              </a:spcBef>
              <a:spcAft>
                <a:spcPts val="0"/>
              </a:spcAft>
            </a:pPr>
            <a:r>
              <a:rPr lang="en-US" sz="800" i="0" dirty="0">
                <a:solidFill>
                  <a:schemeClr val="tx2"/>
                </a:solidFill>
                <a:latin typeface="+mn-lt"/>
              </a:rPr>
              <a:t>NOTE: that * denotes not enough available student data to calculate a percentage.</a:t>
            </a:r>
          </a:p>
          <a:p>
            <a:pPr>
              <a:lnSpc>
                <a:spcPct val="100000"/>
              </a:lnSpc>
              <a:spcBef>
                <a:spcPts val="0"/>
              </a:spcBef>
              <a:spcAft>
                <a:spcPts val="0"/>
              </a:spcAft>
            </a:pPr>
            <a:r>
              <a:rPr lang="en-US" sz="800" i="0" dirty="0">
                <a:solidFill>
                  <a:schemeClr val="accent6">
                    <a:lumMod val="75000"/>
                  </a:schemeClr>
                </a:solidFill>
                <a:latin typeface="+mn-lt"/>
              </a:rPr>
              <a:t>Green shading </a:t>
            </a:r>
            <a:r>
              <a:rPr lang="en-US" sz="800" i="0" dirty="0">
                <a:solidFill>
                  <a:schemeClr val="tx2"/>
                </a:solidFill>
                <a:latin typeface="+mn-lt"/>
              </a:rPr>
              <a:t>indicates the division exceeds the state average. </a:t>
            </a:r>
          </a:p>
          <a:p>
            <a:pPr>
              <a:lnSpc>
                <a:spcPct val="100000"/>
              </a:lnSpc>
              <a:spcBef>
                <a:spcPts val="0"/>
              </a:spcBef>
              <a:spcAft>
                <a:spcPts val="0"/>
              </a:spcAft>
            </a:pPr>
            <a:r>
              <a:rPr lang="en-US" sz="800" i="0" dirty="0">
                <a:solidFill>
                  <a:srgbClr val="FF0000"/>
                </a:solidFill>
                <a:latin typeface="+mn-lt"/>
              </a:rPr>
              <a:t>Red shading </a:t>
            </a:r>
            <a:r>
              <a:rPr lang="en-US" sz="800" i="0" dirty="0">
                <a:solidFill>
                  <a:schemeClr val="tx2"/>
                </a:solidFill>
                <a:latin typeface="+mn-lt"/>
              </a:rPr>
              <a:t>indicates that the division did not exceed the state average</a:t>
            </a:r>
          </a:p>
        </p:txBody>
      </p:sp>
      <p:graphicFrame>
        <p:nvGraphicFramePr>
          <p:cNvPr id="15" name="Table 14">
            <a:extLst>
              <a:ext uri="{FF2B5EF4-FFF2-40B4-BE49-F238E27FC236}">
                <a16:creationId xmlns:a16="http://schemas.microsoft.com/office/drawing/2014/main" id="{DF3FF605-CC4E-8644-A7DA-3609F7B052F0}"/>
              </a:ext>
            </a:extLst>
          </p:cNvPr>
          <p:cNvGraphicFramePr>
            <a:graphicFrameLocks noGrp="1"/>
          </p:cNvGraphicFramePr>
          <p:nvPr>
            <p:extLst>
              <p:ext uri="{D42A27DB-BD31-4B8C-83A1-F6EECF244321}">
                <p14:modId xmlns:p14="http://schemas.microsoft.com/office/powerpoint/2010/main" val="1752927245"/>
              </p:ext>
            </p:extLst>
          </p:nvPr>
        </p:nvGraphicFramePr>
        <p:xfrm>
          <a:off x="295422" y="3683370"/>
          <a:ext cx="2011680" cy="1386470"/>
        </p:xfrm>
        <a:graphic>
          <a:graphicData uri="http://schemas.openxmlformats.org/drawingml/2006/table">
            <a:tbl>
              <a:tblPr>
                <a:tableStyleId>{5C22544A-7EE6-4342-B048-85BDC9FD1C3A}</a:tableStyleId>
              </a:tblPr>
              <a:tblGrid>
                <a:gridCol w="2011680">
                  <a:extLst>
                    <a:ext uri="{9D8B030D-6E8A-4147-A177-3AD203B41FA5}">
                      <a16:colId xmlns:a16="http://schemas.microsoft.com/office/drawing/2014/main" val="20000"/>
                    </a:ext>
                  </a:extLst>
                </a:gridCol>
              </a:tblGrid>
              <a:tr h="138647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300" i="1" kern="100" spc="-50" baseline="0" dirty="0">
                          <a:solidFill>
                            <a:schemeClr val="accent1"/>
                          </a:solidFill>
                          <a:latin typeface="Corbel" panose="020B0503020204020204" pitchFamily="34" charset="0"/>
                          <a:ea typeface="+mn-ea"/>
                          <a:cs typeface="+mn-cs"/>
                        </a:rPr>
                        <a:t>In the high school, students in the Black, Hispanic, economically disadvantaged, and English learner subgroups scored on average above the state average. </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Rectangle 2">
            <a:extLst>
              <a:ext uri="{FF2B5EF4-FFF2-40B4-BE49-F238E27FC236}">
                <a16:creationId xmlns:a16="http://schemas.microsoft.com/office/drawing/2014/main" id="{6F14B668-397F-42A2-84B7-E5F725E0020A}"/>
              </a:ext>
            </a:extLst>
          </p:cNvPr>
          <p:cNvSpPr/>
          <p:nvPr/>
        </p:nvSpPr>
        <p:spPr>
          <a:xfrm>
            <a:off x="295422" y="1399966"/>
            <a:ext cx="2011680" cy="2326791"/>
          </a:xfrm>
          <a:prstGeom prst="rect">
            <a:avLst/>
          </a:prstGeom>
        </p:spPr>
        <p:txBody>
          <a:bodyPr wrap="square">
            <a:spAutoFit/>
          </a:bodyPr>
          <a:lstStyle/>
          <a:p>
            <a:pPr lvl="0">
              <a:lnSpc>
                <a:spcPct val="110000"/>
              </a:lnSpc>
              <a:defRPr/>
            </a:pPr>
            <a:r>
              <a:rPr lang="en-US" sz="1100" kern="100" spc="-50" dirty="0">
                <a:solidFill>
                  <a:schemeClr val="tx2"/>
                </a:solidFill>
              </a:rPr>
              <a:t>At the elementary school, all subgroups scored on average below the state average. Further, most subgroups lacked a sufficient number of students passing the SOL for the state to calculate a school average. </a:t>
            </a:r>
          </a:p>
          <a:p>
            <a:pPr lvl="0">
              <a:lnSpc>
                <a:spcPct val="110000"/>
              </a:lnSpc>
              <a:defRPr/>
            </a:pPr>
            <a:endParaRPr lang="en-US" sz="1100" kern="100" spc="-50" dirty="0">
              <a:solidFill>
                <a:schemeClr val="tx2"/>
              </a:solidFill>
            </a:endParaRPr>
          </a:p>
          <a:p>
            <a:pPr lvl="0">
              <a:lnSpc>
                <a:spcPct val="110000"/>
              </a:lnSpc>
              <a:defRPr/>
            </a:pPr>
            <a:r>
              <a:rPr lang="en-US" sz="1100" kern="100" spc="-50" dirty="0">
                <a:solidFill>
                  <a:schemeClr val="tx2"/>
                </a:solidFill>
              </a:rPr>
              <a:t>The high school White and students with disabilities subgroups scored on average below the state average.</a:t>
            </a:r>
          </a:p>
        </p:txBody>
      </p:sp>
      <p:graphicFrame>
        <p:nvGraphicFramePr>
          <p:cNvPr id="17" name="Chart 16">
            <a:extLst>
              <a:ext uri="{FF2B5EF4-FFF2-40B4-BE49-F238E27FC236}">
                <a16:creationId xmlns:a16="http://schemas.microsoft.com/office/drawing/2014/main" id="{B1A1D70B-679D-9648-9EB7-0E0A41AEF096}"/>
              </a:ext>
            </a:extLst>
          </p:cNvPr>
          <p:cNvGraphicFramePr>
            <a:graphicFrameLocks/>
          </p:cNvGraphicFramePr>
          <p:nvPr>
            <p:extLst>
              <p:ext uri="{D42A27DB-BD31-4B8C-83A1-F6EECF244321}">
                <p14:modId xmlns:p14="http://schemas.microsoft.com/office/powerpoint/2010/main" val="4026413397"/>
              </p:ext>
            </p:extLst>
          </p:nvPr>
        </p:nvGraphicFramePr>
        <p:xfrm>
          <a:off x="2280846" y="3460086"/>
          <a:ext cx="2539999" cy="2437689"/>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13">
            <a:extLst>
              <a:ext uri="{FF2B5EF4-FFF2-40B4-BE49-F238E27FC236}">
                <a16:creationId xmlns:a16="http://schemas.microsoft.com/office/drawing/2014/main" id="{E1BEB1D9-57CC-435B-BBFE-7100BFA547BE}"/>
              </a:ext>
            </a:extLst>
          </p:cNvPr>
          <p:cNvSpPr/>
          <p:nvPr/>
        </p:nvSpPr>
        <p:spPr>
          <a:xfrm>
            <a:off x="173502" y="6256608"/>
            <a:ext cx="198120" cy="42021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Tree>
    <p:extLst>
      <p:ext uri="{BB962C8B-B14F-4D97-AF65-F5344CB8AC3E}">
        <p14:creationId xmlns:p14="http://schemas.microsoft.com/office/powerpoint/2010/main" val="652845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4ACD-820D-476D-B319-9F8E03FA9751}"/>
              </a:ext>
            </a:extLst>
          </p:cNvPr>
          <p:cNvSpPr>
            <a:spLocks noGrp="1"/>
          </p:cNvSpPr>
          <p:nvPr>
            <p:ph type="title"/>
          </p:nvPr>
        </p:nvSpPr>
        <p:spPr/>
        <p:txBody>
          <a:bodyPr/>
          <a:lstStyle/>
          <a:p>
            <a:r>
              <a:rPr lang="en-US" dirty="0"/>
              <a:t>History Performance Increased Overall</a:t>
            </a:r>
          </a:p>
        </p:txBody>
      </p:sp>
      <p:sp>
        <p:nvSpPr>
          <p:cNvPr id="7" name="TextBox 6">
            <a:extLst>
              <a:ext uri="{FF2B5EF4-FFF2-40B4-BE49-F238E27FC236}">
                <a16:creationId xmlns:a16="http://schemas.microsoft.com/office/drawing/2014/main" id="{DBF2AB80-9156-4C88-833B-6623C086DD51}"/>
              </a:ext>
            </a:extLst>
          </p:cNvPr>
          <p:cNvSpPr txBox="1"/>
          <p:nvPr/>
        </p:nvSpPr>
        <p:spPr>
          <a:xfrm>
            <a:off x="86185" y="6407150"/>
            <a:ext cx="368710" cy="246221"/>
          </a:xfrm>
          <a:prstGeom prst="rect">
            <a:avLst/>
          </a:prstGeom>
          <a:noFill/>
        </p:spPr>
        <p:txBody>
          <a:bodyPr wrap="square" rtlCol="0">
            <a:spAutoFit/>
          </a:bodyPr>
          <a:lstStyle/>
          <a:p>
            <a:r>
              <a:rPr lang="en-US" sz="1000" dirty="0"/>
              <a:t>  3</a:t>
            </a:r>
          </a:p>
        </p:txBody>
      </p:sp>
      <p:graphicFrame>
        <p:nvGraphicFramePr>
          <p:cNvPr id="8" name="Table 7">
            <a:extLst>
              <a:ext uri="{FF2B5EF4-FFF2-40B4-BE49-F238E27FC236}">
                <a16:creationId xmlns:a16="http://schemas.microsoft.com/office/drawing/2014/main" id="{109C2C86-9542-FB4D-99C5-09B286ED3906}"/>
              </a:ext>
            </a:extLst>
          </p:cNvPr>
          <p:cNvGraphicFramePr>
            <a:graphicFrameLocks/>
          </p:cNvGraphicFramePr>
          <p:nvPr>
            <p:extLst>
              <p:ext uri="{D42A27DB-BD31-4B8C-83A1-F6EECF244321}">
                <p14:modId xmlns:p14="http://schemas.microsoft.com/office/powerpoint/2010/main" val="1088472721"/>
              </p:ext>
            </p:extLst>
          </p:nvPr>
        </p:nvGraphicFramePr>
        <p:xfrm>
          <a:off x="1188913" y="5952277"/>
          <a:ext cx="7854388" cy="914400"/>
        </p:xfrm>
        <a:graphic>
          <a:graphicData uri="http://schemas.openxmlformats.org/drawingml/2006/table">
            <a:tbl>
              <a:tblPr firstRow="1" bandRow="1">
                <a:tableStyleId>{5C22544A-7EE6-4342-B048-85BDC9FD1C3A}</a:tableStyleId>
              </a:tblPr>
              <a:tblGrid>
                <a:gridCol w="2217953">
                  <a:extLst>
                    <a:ext uri="{9D8B030D-6E8A-4147-A177-3AD203B41FA5}">
                      <a16:colId xmlns:a16="http://schemas.microsoft.com/office/drawing/2014/main" val="2566997009"/>
                    </a:ext>
                  </a:extLst>
                </a:gridCol>
                <a:gridCol w="5636435">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a:t>
                      </a:r>
                      <a:r>
                        <a:rPr lang="en-US" sz="900" b="0" dirty="0">
                          <a:solidFill>
                            <a:schemeClr val="tx1">
                              <a:lumMod val="50000"/>
                              <a:lumOff val="50000"/>
                            </a:schemeClr>
                          </a:solidFill>
                        </a:rPr>
                        <a:t> Performance Measure 3: The division and schools exceeding the average for all students, and subgroups, in mathematics, English, history/social science, science and the federal graduation index.</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Virginia Department of Education School Quality </a:t>
                      </a:r>
                      <a:r>
                        <a:rPr lang="en-US" sz="900" b="0" kern="1200" dirty="0">
                          <a:solidFill>
                            <a:schemeClr val="tx1">
                              <a:lumMod val="50000"/>
                              <a:lumOff val="50000"/>
                            </a:schemeClr>
                          </a:solidFill>
                          <a:latin typeface="+mn-lt"/>
                          <a:ea typeface="+mn-ea"/>
                          <a:cs typeface="+mn-cs"/>
                        </a:rPr>
                        <a:t>Profile. Data indicate the percentage of students scoring proficient on Virginia Standard of Learning Assessments (SOL). A score of proficient is 400 or above. </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graphicFrame>
        <p:nvGraphicFramePr>
          <p:cNvPr id="11" name="Table 10">
            <a:extLst>
              <a:ext uri="{FF2B5EF4-FFF2-40B4-BE49-F238E27FC236}">
                <a16:creationId xmlns:a16="http://schemas.microsoft.com/office/drawing/2014/main" id="{A7025596-25C8-3F4C-BB1E-0216594208F7}"/>
              </a:ext>
            </a:extLst>
          </p:cNvPr>
          <p:cNvGraphicFramePr>
            <a:graphicFrameLocks noGrp="1"/>
          </p:cNvGraphicFramePr>
          <p:nvPr>
            <p:extLst>
              <p:ext uri="{D42A27DB-BD31-4B8C-83A1-F6EECF244321}">
                <p14:modId xmlns:p14="http://schemas.microsoft.com/office/powerpoint/2010/main" val="2434013242"/>
              </p:ext>
            </p:extLst>
          </p:nvPr>
        </p:nvGraphicFramePr>
        <p:xfrm>
          <a:off x="3802380" y="613760"/>
          <a:ext cx="4867480" cy="1261618"/>
        </p:xfrm>
        <a:graphic>
          <a:graphicData uri="http://schemas.openxmlformats.org/drawingml/2006/table">
            <a:tbl>
              <a:tblPr>
                <a:tableStyleId>{5C22544A-7EE6-4342-B048-85BDC9FD1C3A}</a:tableStyleId>
              </a:tblPr>
              <a:tblGrid>
                <a:gridCol w="4867480">
                  <a:extLst>
                    <a:ext uri="{9D8B030D-6E8A-4147-A177-3AD203B41FA5}">
                      <a16:colId xmlns:a16="http://schemas.microsoft.com/office/drawing/2014/main" val="20000"/>
                    </a:ext>
                  </a:extLst>
                </a:gridCol>
              </a:tblGrid>
              <a:tr h="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300" i="1" kern="100" spc="-50" baseline="0" dirty="0">
                          <a:solidFill>
                            <a:schemeClr val="accent1"/>
                          </a:solidFill>
                          <a:latin typeface="Corbel" panose="020B0503020204020204" pitchFamily="34" charset="0"/>
                          <a:ea typeface="+mn-ea"/>
                          <a:cs typeface="+mn-cs"/>
                        </a:rPr>
                        <a:t>All student subgroups performed better in 2018-2019 than in the previous year. Most student subgroups exceeded the state average for History Performance. </a:t>
                      </a:r>
                    </a:p>
                    <a:p>
                      <a:pPr marL="0" marR="0" lvl="0" indent="0" algn="l" defTabSz="914400" rtl="0" eaLnBrk="1" fontAlgn="auto" latinLnBrk="0" hangingPunct="1">
                        <a:lnSpc>
                          <a:spcPct val="110000"/>
                        </a:lnSpc>
                        <a:spcBef>
                          <a:spcPts val="0"/>
                        </a:spcBef>
                        <a:spcAft>
                          <a:spcPts val="0"/>
                        </a:spcAft>
                        <a:buClrTx/>
                        <a:buSzTx/>
                        <a:buFontTx/>
                        <a:buNone/>
                        <a:tabLst/>
                        <a:defRPr/>
                      </a:pPr>
                      <a:endParaRPr lang="en-US" sz="1300" i="1" kern="100" spc="-50" baseline="0" dirty="0">
                        <a:solidFill>
                          <a:schemeClr val="accent1"/>
                        </a:solidFill>
                        <a:latin typeface="Corbel" panose="020B0503020204020204" pitchFamily="34" charset="0"/>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1300" i="1" kern="100" spc="-50" baseline="0" dirty="0">
                          <a:solidFill>
                            <a:schemeClr val="accent1"/>
                          </a:solidFill>
                          <a:latin typeface="Corbel" panose="020B0503020204020204" pitchFamily="34" charset="0"/>
                          <a:ea typeface="+mn-ea"/>
                          <a:cs typeface="+mn-cs"/>
                        </a:rPr>
                        <a:t>As the next slide will show, at the school level these increases were made at the secondary level, not the elementary level.</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9" name="Rectangle 8">
            <a:extLst>
              <a:ext uri="{FF2B5EF4-FFF2-40B4-BE49-F238E27FC236}">
                <a16:creationId xmlns:a16="http://schemas.microsoft.com/office/drawing/2014/main" id="{B2A08A32-B90C-064B-AA46-59E99EABD79B}"/>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graphicFrame>
        <p:nvGraphicFramePr>
          <p:cNvPr id="3" name="Table 2">
            <a:extLst>
              <a:ext uri="{FF2B5EF4-FFF2-40B4-BE49-F238E27FC236}">
                <a16:creationId xmlns:a16="http://schemas.microsoft.com/office/drawing/2014/main" id="{C56827B5-5E14-D947-A8B0-D5978F2517F3}"/>
              </a:ext>
            </a:extLst>
          </p:cNvPr>
          <p:cNvGraphicFramePr>
            <a:graphicFrameLocks noGrp="1"/>
          </p:cNvGraphicFramePr>
          <p:nvPr>
            <p:extLst>
              <p:ext uri="{D42A27DB-BD31-4B8C-83A1-F6EECF244321}">
                <p14:modId xmlns:p14="http://schemas.microsoft.com/office/powerpoint/2010/main" val="2470977659"/>
              </p:ext>
            </p:extLst>
          </p:nvPr>
        </p:nvGraphicFramePr>
        <p:xfrm>
          <a:off x="3349896" y="2095817"/>
          <a:ext cx="5396164" cy="3024461"/>
        </p:xfrm>
        <a:graphic>
          <a:graphicData uri="http://schemas.openxmlformats.org/drawingml/2006/table">
            <a:tbl>
              <a:tblPr firstRow="1" firstCol="1" bandRow="1">
                <a:tableStyleId>{5C22544A-7EE6-4342-B048-85BDC9FD1C3A}</a:tableStyleId>
              </a:tblPr>
              <a:tblGrid>
                <a:gridCol w="1709535">
                  <a:extLst>
                    <a:ext uri="{9D8B030D-6E8A-4147-A177-3AD203B41FA5}">
                      <a16:colId xmlns:a16="http://schemas.microsoft.com/office/drawing/2014/main" val="1651219263"/>
                    </a:ext>
                  </a:extLst>
                </a:gridCol>
                <a:gridCol w="1155712">
                  <a:extLst>
                    <a:ext uri="{9D8B030D-6E8A-4147-A177-3AD203B41FA5}">
                      <a16:colId xmlns:a16="http://schemas.microsoft.com/office/drawing/2014/main" val="825856533"/>
                    </a:ext>
                  </a:extLst>
                </a:gridCol>
                <a:gridCol w="843639">
                  <a:extLst>
                    <a:ext uri="{9D8B030D-6E8A-4147-A177-3AD203B41FA5}">
                      <a16:colId xmlns:a16="http://schemas.microsoft.com/office/drawing/2014/main" val="613272848"/>
                    </a:ext>
                  </a:extLst>
                </a:gridCol>
                <a:gridCol w="843639">
                  <a:extLst>
                    <a:ext uri="{9D8B030D-6E8A-4147-A177-3AD203B41FA5}">
                      <a16:colId xmlns:a16="http://schemas.microsoft.com/office/drawing/2014/main" val="770949178"/>
                    </a:ext>
                  </a:extLst>
                </a:gridCol>
                <a:gridCol w="843639">
                  <a:extLst>
                    <a:ext uri="{9D8B030D-6E8A-4147-A177-3AD203B41FA5}">
                      <a16:colId xmlns:a16="http://schemas.microsoft.com/office/drawing/2014/main" val="2313313978"/>
                    </a:ext>
                  </a:extLst>
                </a:gridCol>
              </a:tblGrid>
              <a:tr h="203104">
                <a:tc gridSpan="5">
                  <a:txBody>
                    <a:bodyPr/>
                    <a:lstStyle/>
                    <a:p>
                      <a:pPr marL="0" marR="0" algn="ctr">
                        <a:lnSpc>
                          <a:spcPct val="107000"/>
                        </a:lnSpc>
                        <a:spcBef>
                          <a:spcPts val="0"/>
                        </a:spcBef>
                        <a:spcAft>
                          <a:spcPts val="0"/>
                        </a:spcAft>
                      </a:pPr>
                      <a:r>
                        <a:rPr lang="en-US" sz="1400" b="0" dirty="0">
                          <a:solidFill>
                            <a:schemeClr val="tx2"/>
                          </a:solidFill>
                          <a:effectLst/>
                        </a:rPr>
                        <a:t>History Performance Across Subgroups</a:t>
                      </a:r>
                    </a:p>
                    <a:p>
                      <a:pPr marL="0" marR="0" algn="ctr">
                        <a:lnSpc>
                          <a:spcPct val="107000"/>
                        </a:lnSpc>
                        <a:spcBef>
                          <a:spcPts val="0"/>
                        </a:spcBef>
                        <a:spcAft>
                          <a:spcPts val="0"/>
                        </a:spcAft>
                      </a:pP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6772819"/>
                  </a:ext>
                </a:extLst>
              </a:tr>
              <a:tr h="406207">
                <a:tc>
                  <a:txBody>
                    <a:bodyPr/>
                    <a:lstStyle/>
                    <a:p>
                      <a:pPr marL="0" marR="0">
                        <a:lnSpc>
                          <a:spcPct val="107000"/>
                        </a:lnSpc>
                        <a:spcBef>
                          <a:spcPts val="0"/>
                        </a:spcBef>
                        <a:spcAft>
                          <a:spcPts val="0"/>
                        </a:spcAft>
                      </a:pPr>
                      <a:r>
                        <a:rPr lang="en-US" sz="1100" dirty="0">
                          <a:solidFill>
                            <a:schemeClr val="tx2"/>
                          </a:solidFill>
                          <a:effectLst/>
                        </a:rPr>
                        <a:t> </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7000"/>
                        </a:lnSpc>
                        <a:spcBef>
                          <a:spcPts val="0"/>
                        </a:spcBef>
                        <a:spcAft>
                          <a:spcPts val="0"/>
                        </a:spcAft>
                      </a:pPr>
                      <a:r>
                        <a:rPr lang="en-US" sz="1100" b="1" dirty="0">
                          <a:solidFill>
                            <a:schemeClr val="tx2"/>
                          </a:solidFill>
                          <a:effectLst/>
                        </a:rPr>
                        <a:t>Baseline</a:t>
                      </a:r>
                      <a:endParaRPr lang="en-US" sz="1000" b="1" dirty="0">
                        <a:solidFill>
                          <a:schemeClr val="tx2"/>
                        </a:solidFill>
                        <a:effectLst/>
                      </a:endParaRPr>
                    </a:p>
                    <a:p>
                      <a:pPr marL="0" marR="0" algn="ctr">
                        <a:lnSpc>
                          <a:spcPct val="107000"/>
                        </a:lnSpc>
                        <a:spcBef>
                          <a:spcPts val="0"/>
                        </a:spcBef>
                        <a:spcAft>
                          <a:spcPts val="0"/>
                        </a:spcAft>
                      </a:pPr>
                      <a:r>
                        <a:rPr lang="en-US" sz="1100" b="1" dirty="0">
                          <a:solidFill>
                            <a:schemeClr val="tx2"/>
                          </a:solidFill>
                          <a:effectLst/>
                        </a:rPr>
                        <a:t>2017-2018</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dirty="0">
                          <a:solidFill>
                            <a:schemeClr val="tx2"/>
                          </a:solidFill>
                          <a:effectLst/>
                        </a:rPr>
                        <a:t>2018-2019</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587621344"/>
                  </a:ext>
                </a:extLst>
              </a:tr>
              <a:tr h="203104">
                <a:tc>
                  <a:txBody>
                    <a:bodyPr/>
                    <a:lstStyle/>
                    <a:p>
                      <a:pPr marL="0" marR="0">
                        <a:lnSpc>
                          <a:spcPct val="107000"/>
                        </a:lnSpc>
                        <a:spcBef>
                          <a:spcPts val="0"/>
                        </a:spcBef>
                        <a:spcAft>
                          <a:spcPts val="0"/>
                        </a:spcAft>
                      </a:pPr>
                      <a:r>
                        <a:rPr lang="en-US" sz="1100" dirty="0">
                          <a:solidFill>
                            <a:schemeClr val="tx2"/>
                          </a:solidFill>
                          <a:effectLst/>
                        </a:rPr>
                        <a:t> </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rPr>
                        <a:t>Division</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rPr>
                        <a:t>State</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rPr>
                        <a:t>Division</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rPr>
                        <a:t>State</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2106392"/>
                  </a:ext>
                </a:extLst>
              </a:tr>
              <a:tr h="203104">
                <a:tc>
                  <a:txBody>
                    <a:bodyPr/>
                    <a:lstStyle/>
                    <a:p>
                      <a:pPr marL="0" marR="0">
                        <a:lnSpc>
                          <a:spcPct val="107000"/>
                        </a:lnSpc>
                        <a:spcBef>
                          <a:spcPts val="0"/>
                        </a:spcBef>
                        <a:spcAft>
                          <a:spcPts val="0"/>
                        </a:spcAft>
                      </a:pPr>
                      <a:r>
                        <a:rPr lang="en-US" sz="1100" b="0" dirty="0">
                          <a:solidFill>
                            <a:schemeClr val="tx2"/>
                          </a:solidFill>
                          <a:effectLst/>
                        </a:rPr>
                        <a:t>Asian</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95</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93</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1083224"/>
                  </a:ext>
                </a:extLst>
              </a:tr>
              <a:tr h="203104">
                <a:tc>
                  <a:txBody>
                    <a:bodyPr/>
                    <a:lstStyle/>
                    <a:p>
                      <a:pPr marL="0" marR="0">
                        <a:lnSpc>
                          <a:spcPct val="107000"/>
                        </a:lnSpc>
                        <a:spcBef>
                          <a:spcPts val="0"/>
                        </a:spcBef>
                        <a:spcAft>
                          <a:spcPts val="0"/>
                        </a:spcAft>
                      </a:pPr>
                      <a:r>
                        <a:rPr lang="en-US" sz="1100" b="0" dirty="0">
                          <a:solidFill>
                            <a:schemeClr val="tx2"/>
                          </a:solidFill>
                          <a:effectLst/>
                        </a:rPr>
                        <a:t>Black</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66</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72</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77</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100" dirty="0">
                          <a:solidFill>
                            <a:schemeClr val="tx2"/>
                          </a:solidFill>
                          <a:effectLst/>
                        </a:rPr>
                        <a:t>66</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26546351"/>
                  </a:ext>
                </a:extLst>
              </a:tr>
              <a:tr h="203104">
                <a:tc>
                  <a:txBody>
                    <a:bodyPr/>
                    <a:lstStyle/>
                    <a:p>
                      <a:pPr marL="0" marR="0">
                        <a:lnSpc>
                          <a:spcPct val="107000"/>
                        </a:lnSpc>
                        <a:spcBef>
                          <a:spcPts val="0"/>
                        </a:spcBef>
                        <a:spcAft>
                          <a:spcPts val="0"/>
                        </a:spcAft>
                      </a:pPr>
                      <a:r>
                        <a:rPr lang="en-US" sz="1100" b="0" dirty="0">
                          <a:solidFill>
                            <a:schemeClr val="tx2"/>
                          </a:solidFill>
                          <a:effectLst/>
                        </a:rPr>
                        <a:t>Hispanic</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100</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77</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100</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100" dirty="0">
                          <a:solidFill>
                            <a:schemeClr val="tx2"/>
                          </a:solidFill>
                          <a:effectLst/>
                        </a:rPr>
                        <a:t>72</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1308911"/>
                  </a:ext>
                </a:extLst>
              </a:tr>
              <a:tr h="203104">
                <a:tc>
                  <a:txBody>
                    <a:bodyPr/>
                    <a:lstStyle/>
                    <a:p>
                      <a:pPr marL="0" marR="0">
                        <a:lnSpc>
                          <a:spcPct val="107000"/>
                        </a:lnSpc>
                        <a:spcBef>
                          <a:spcPts val="0"/>
                        </a:spcBef>
                        <a:spcAft>
                          <a:spcPts val="0"/>
                        </a:spcAft>
                      </a:pPr>
                      <a:r>
                        <a:rPr lang="en-US" sz="1100" b="0" dirty="0">
                          <a:solidFill>
                            <a:schemeClr val="tx2"/>
                          </a:solidFill>
                          <a:effectLst/>
                        </a:rPr>
                        <a:t>White</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68</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90</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bg1"/>
                          </a:solidFill>
                          <a:effectLst/>
                        </a:rPr>
                        <a:t>81</a:t>
                      </a:r>
                      <a:endParaRPr lang="en-US" sz="1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100" dirty="0">
                          <a:solidFill>
                            <a:schemeClr val="tx2"/>
                          </a:solidFill>
                          <a:effectLst/>
                        </a:rPr>
                        <a:t>87</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7698618"/>
                  </a:ext>
                </a:extLst>
              </a:tr>
              <a:tr h="203104">
                <a:tc>
                  <a:txBody>
                    <a:bodyPr/>
                    <a:lstStyle/>
                    <a:p>
                      <a:pPr marL="0" marR="0">
                        <a:lnSpc>
                          <a:spcPct val="107000"/>
                        </a:lnSpc>
                        <a:spcBef>
                          <a:spcPts val="0"/>
                        </a:spcBef>
                        <a:spcAft>
                          <a:spcPts val="0"/>
                        </a:spcAft>
                      </a:pPr>
                      <a:r>
                        <a:rPr lang="en-US" sz="1100" b="0" dirty="0">
                          <a:solidFill>
                            <a:schemeClr val="tx2"/>
                          </a:solidFill>
                          <a:effectLst/>
                        </a:rPr>
                        <a:t>Two or more races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87</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83</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100" dirty="0">
                          <a:solidFill>
                            <a:schemeClr val="tx2"/>
                          </a:solidFill>
                          <a:effectLst/>
                        </a:rPr>
                        <a:t>83</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80649083"/>
                  </a:ext>
                </a:extLst>
              </a:tr>
              <a:tr h="406207">
                <a:tc>
                  <a:txBody>
                    <a:bodyPr/>
                    <a:lstStyle/>
                    <a:p>
                      <a:pPr marL="0" marR="0">
                        <a:lnSpc>
                          <a:spcPct val="107000"/>
                        </a:lnSpc>
                        <a:spcBef>
                          <a:spcPts val="0"/>
                        </a:spcBef>
                        <a:spcAft>
                          <a:spcPts val="0"/>
                        </a:spcAft>
                      </a:pPr>
                      <a:r>
                        <a:rPr lang="en-US" sz="1100" b="0" dirty="0">
                          <a:solidFill>
                            <a:schemeClr val="tx2"/>
                          </a:solidFill>
                          <a:effectLst/>
                        </a:rPr>
                        <a:t>Students with disabilities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30</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57</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54</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100" dirty="0">
                          <a:solidFill>
                            <a:schemeClr val="tx2"/>
                          </a:solidFill>
                          <a:effectLst/>
                        </a:rPr>
                        <a:t>52</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19542150"/>
                  </a:ext>
                </a:extLst>
              </a:tr>
              <a:tr h="406207">
                <a:tc>
                  <a:txBody>
                    <a:bodyPr/>
                    <a:lstStyle/>
                    <a:p>
                      <a:pPr marL="0" marR="0">
                        <a:lnSpc>
                          <a:spcPct val="107000"/>
                        </a:lnSpc>
                        <a:spcBef>
                          <a:spcPts val="0"/>
                        </a:spcBef>
                        <a:spcAft>
                          <a:spcPts val="0"/>
                        </a:spcAft>
                      </a:pPr>
                      <a:r>
                        <a:rPr lang="en-US" sz="1100" b="0" dirty="0">
                          <a:solidFill>
                            <a:schemeClr val="tx2"/>
                          </a:solidFill>
                          <a:effectLst/>
                        </a:rPr>
                        <a:t>Economically disadvantaged</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65</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73</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74</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100" dirty="0">
                          <a:solidFill>
                            <a:schemeClr val="tx2"/>
                          </a:solidFill>
                          <a:effectLst/>
                        </a:rPr>
                        <a:t>68</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69516856"/>
                  </a:ext>
                </a:extLst>
              </a:tr>
              <a:tr h="203104">
                <a:tc>
                  <a:txBody>
                    <a:bodyPr/>
                    <a:lstStyle/>
                    <a:p>
                      <a:pPr marL="0" marR="0">
                        <a:lnSpc>
                          <a:spcPct val="107000"/>
                        </a:lnSpc>
                        <a:spcBef>
                          <a:spcPts val="0"/>
                        </a:spcBef>
                        <a:spcAft>
                          <a:spcPts val="0"/>
                        </a:spcAft>
                      </a:pPr>
                      <a:r>
                        <a:rPr lang="en-US" sz="1100" b="0" dirty="0">
                          <a:solidFill>
                            <a:schemeClr val="tx2"/>
                          </a:solidFill>
                          <a:effectLst/>
                        </a:rPr>
                        <a:t>English Learners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100</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52</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dirty="0">
                          <a:solidFill>
                            <a:schemeClr val="tx2"/>
                          </a:solidFill>
                          <a:effectLst/>
                        </a:rPr>
                        <a:t>100</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100" dirty="0">
                          <a:solidFill>
                            <a:schemeClr val="tx2"/>
                          </a:solidFill>
                          <a:effectLst/>
                        </a:rPr>
                        <a:t>47</a:t>
                      </a:r>
                      <a:endParaRPr lang="en-US" sz="10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51825718"/>
                  </a:ext>
                </a:extLst>
              </a:tr>
            </a:tbl>
          </a:graphicData>
        </a:graphic>
      </p:graphicFrame>
      <p:sp>
        <p:nvSpPr>
          <p:cNvPr id="13" name="Content Placeholder 3">
            <a:extLst>
              <a:ext uri="{FF2B5EF4-FFF2-40B4-BE49-F238E27FC236}">
                <a16:creationId xmlns:a16="http://schemas.microsoft.com/office/drawing/2014/main" id="{81C94B60-EE52-4619-BDD9-EB8FDB58AC2F}"/>
              </a:ext>
            </a:extLst>
          </p:cNvPr>
          <p:cNvSpPr txBox="1">
            <a:spLocks/>
          </p:cNvSpPr>
          <p:nvPr/>
        </p:nvSpPr>
        <p:spPr>
          <a:xfrm>
            <a:off x="3349896" y="5238340"/>
            <a:ext cx="5521941" cy="591490"/>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lnSpc>
                <a:spcPct val="100000"/>
              </a:lnSpc>
              <a:spcBef>
                <a:spcPts val="0"/>
              </a:spcBef>
              <a:spcAft>
                <a:spcPts val="0"/>
              </a:spcAft>
            </a:pPr>
            <a:r>
              <a:rPr lang="en-US" sz="1100" i="0" dirty="0">
                <a:solidFill>
                  <a:schemeClr val="tx2"/>
                </a:solidFill>
                <a:latin typeface="+mn-lt"/>
              </a:rPr>
              <a:t>NOTE: that * denotes not enough available student data to calculate a percentage.</a:t>
            </a:r>
          </a:p>
          <a:p>
            <a:pPr>
              <a:lnSpc>
                <a:spcPct val="100000"/>
              </a:lnSpc>
              <a:spcBef>
                <a:spcPts val="0"/>
              </a:spcBef>
              <a:spcAft>
                <a:spcPts val="0"/>
              </a:spcAft>
            </a:pPr>
            <a:r>
              <a:rPr lang="en-US" sz="1100" i="0" dirty="0">
                <a:solidFill>
                  <a:schemeClr val="accent6">
                    <a:lumMod val="75000"/>
                  </a:schemeClr>
                </a:solidFill>
                <a:latin typeface="+mn-lt"/>
              </a:rPr>
              <a:t>Green shading </a:t>
            </a:r>
            <a:r>
              <a:rPr lang="en-US" sz="1100" i="0" dirty="0">
                <a:solidFill>
                  <a:schemeClr val="tx2"/>
                </a:solidFill>
                <a:latin typeface="+mn-lt"/>
              </a:rPr>
              <a:t>indicates the division exceeds the state average. </a:t>
            </a:r>
          </a:p>
          <a:p>
            <a:pPr>
              <a:lnSpc>
                <a:spcPct val="100000"/>
              </a:lnSpc>
              <a:spcBef>
                <a:spcPts val="0"/>
              </a:spcBef>
              <a:spcAft>
                <a:spcPts val="0"/>
              </a:spcAft>
            </a:pPr>
            <a:r>
              <a:rPr lang="en-US" sz="1100" i="0" dirty="0">
                <a:solidFill>
                  <a:srgbClr val="FF0000"/>
                </a:solidFill>
                <a:latin typeface="+mn-lt"/>
              </a:rPr>
              <a:t>Red shading </a:t>
            </a:r>
            <a:r>
              <a:rPr lang="en-US" sz="1100" i="0" dirty="0">
                <a:solidFill>
                  <a:schemeClr val="tx2"/>
                </a:solidFill>
                <a:latin typeface="+mn-lt"/>
              </a:rPr>
              <a:t>indicates that the division’s Year 1 average did not exceed the state average.</a:t>
            </a:r>
          </a:p>
        </p:txBody>
      </p:sp>
      <p:graphicFrame>
        <p:nvGraphicFramePr>
          <p:cNvPr id="14" name="Chart 13">
            <a:extLst>
              <a:ext uri="{FF2B5EF4-FFF2-40B4-BE49-F238E27FC236}">
                <a16:creationId xmlns:a16="http://schemas.microsoft.com/office/drawing/2014/main" id="{F4632563-4CE7-4E55-8349-23746CED4B7B}"/>
              </a:ext>
            </a:extLst>
          </p:cNvPr>
          <p:cNvGraphicFramePr>
            <a:graphicFrameLocks/>
          </p:cNvGraphicFramePr>
          <p:nvPr>
            <p:extLst>
              <p:ext uri="{D42A27DB-BD31-4B8C-83A1-F6EECF244321}">
                <p14:modId xmlns:p14="http://schemas.microsoft.com/office/powerpoint/2010/main" val="1185831722"/>
              </p:ext>
            </p:extLst>
          </p:nvPr>
        </p:nvGraphicFramePr>
        <p:xfrm>
          <a:off x="131148" y="2638347"/>
          <a:ext cx="3218748" cy="2743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94927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D2FA9-E655-4A45-881C-A35670F4B464}"/>
              </a:ext>
            </a:extLst>
          </p:cNvPr>
          <p:cNvSpPr>
            <a:spLocks noGrp="1"/>
          </p:cNvSpPr>
          <p:nvPr>
            <p:ph type="title"/>
          </p:nvPr>
        </p:nvSpPr>
        <p:spPr>
          <a:xfrm>
            <a:off x="208290" y="563410"/>
            <a:ext cx="2181069" cy="1228028"/>
          </a:xfrm>
        </p:spPr>
        <p:txBody>
          <a:bodyPr/>
          <a:lstStyle/>
          <a:p>
            <a:r>
              <a:rPr lang="en-US" dirty="0"/>
              <a:t>History Performance</a:t>
            </a:r>
          </a:p>
        </p:txBody>
      </p:sp>
      <p:sp>
        <p:nvSpPr>
          <p:cNvPr id="5" name="Text Placeholder 4">
            <a:extLst>
              <a:ext uri="{FF2B5EF4-FFF2-40B4-BE49-F238E27FC236}">
                <a16:creationId xmlns:a16="http://schemas.microsoft.com/office/drawing/2014/main" id="{2F8B60C4-7252-4D6E-ABBE-C7EF54D049B1}"/>
              </a:ext>
            </a:extLst>
          </p:cNvPr>
          <p:cNvSpPr>
            <a:spLocks noGrp="1"/>
          </p:cNvSpPr>
          <p:nvPr>
            <p:ph type="body" sz="quarter" idx="10"/>
          </p:nvPr>
        </p:nvSpPr>
        <p:spPr/>
        <p:txBody>
          <a:bodyPr/>
          <a:lstStyle/>
          <a:p>
            <a:endParaRPr lang="en-US" dirty="0"/>
          </a:p>
        </p:txBody>
      </p:sp>
      <p:graphicFrame>
        <p:nvGraphicFramePr>
          <p:cNvPr id="6" name="Table 5">
            <a:extLst>
              <a:ext uri="{FF2B5EF4-FFF2-40B4-BE49-F238E27FC236}">
                <a16:creationId xmlns:a16="http://schemas.microsoft.com/office/drawing/2014/main" id="{81B1A08C-EDC3-4145-A538-C3D9E35B347C}"/>
              </a:ext>
            </a:extLst>
          </p:cNvPr>
          <p:cNvGraphicFramePr>
            <a:graphicFrameLocks noGrp="1"/>
          </p:cNvGraphicFramePr>
          <p:nvPr>
            <p:extLst>
              <p:ext uri="{D42A27DB-BD31-4B8C-83A1-F6EECF244321}">
                <p14:modId xmlns:p14="http://schemas.microsoft.com/office/powerpoint/2010/main" val="1168580286"/>
              </p:ext>
            </p:extLst>
          </p:nvPr>
        </p:nvGraphicFramePr>
        <p:xfrm>
          <a:off x="4826000" y="536573"/>
          <a:ext cx="3955948" cy="2775529"/>
        </p:xfrm>
        <a:graphic>
          <a:graphicData uri="http://schemas.openxmlformats.org/drawingml/2006/table">
            <a:tbl>
              <a:tblPr firstRow="1" firstCol="1" bandRow="1">
                <a:tableStyleId>{5C22544A-7EE6-4342-B048-85BDC9FD1C3A}</a:tableStyleId>
              </a:tblPr>
              <a:tblGrid>
                <a:gridCol w="1917700">
                  <a:extLst>
                    <a:ext uri="{9D8B030D-6E8A-4147-A177-3AD203B41FA5}">
                      <a16:colId xmlns:a16="http://schemas.microsoft.com/office/drawing/2014/main" val="1812423433"/>
                    </a:ext>
                  </a:extLst>
                </a:gridCol>
                <a:gridCol w="495300">
                  <a:extLst>
                    <a:ext uri="{9D8B030D-6E8A-4147-A177-3AD203B41FA5}">
                      <a16:colId xmlns:a16="http://schemas.microsoft.com/office/drawing/2014/main" val="2452823406"/>
                    </a:ext>
                  </a:extLst>
                </a:gridCol>
                <a:gridCol w="482600">
                  <a:extLst>
                    <a:ext uri="{9D8B030D-6E8A-4147-A177-3AD203B41FA5}">
                      <a16:colId xmlns:a16="http://schemas.microsoft.com/office/drawing/2014/main" val="2788178556"/>
                    </a:ext>
                  </a:extLst>
                </a:gridCol>
                <a:gridCol w="495300">
                  <a:extLst>
                    <a:ext uri="{9D8B030D-6E8A-4147-A177-3AD203B41FA5}">
                      <a16:colId xmlns:a16="http://schemas.microsoft.com/office/drawing/2014/main" val="7044296"/>
                    </a:ext>
                  </a:extLst>
                </a:gridCol>
                <a:gridCol w="565048">
                  <a:extLst>
                    <a:ext uri="{9D8B030D-6E8A-4147-A177-3AD203B41FA5}">
                      <a16:colId xmlns:a16="http://schemas.microsoft.com/office/drawing/2014/main" val="2930019612"/>
                    </a:ext>
                  </a:extLst>
                </a:gridCol>
              </a:tblGrid>
              <a:tr h="447156">
                <a:tc>
                  <a:txBody>
                    <a:bodyPr/>
                    <a:lstStyle/>
                    <a:p>
                      <a:pPr marL="0" marR="0">
                        <a:lnSpc>
                          <a:spcPct val="107000"/>
                        </a:lnSpc>
                        <a:spcBef>
                          <a:spcPts val="0"/>
                        </a:spcBef>
                        <a:spcAft>
                          <a:spcPts val="0"/>
                        </a:spcAft>
                      </a:pPr>
                      <a:r>
                        <a:rPr lang="en-US" sz="1100" b="1" dirty="0">
                          <a:solidFill>
                            <a:schemeClr val="tx2"/>
                          </a:solidFill>
                          <a:effectLst/>
                        </a:rPr>
                        <a:t>Charles City Elementary School</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7000"/>
                        </a:lnSpc>
                        <a:spcBef>
                          <a:spcPts val="0"/>
                        </a:spcBef>
                        <a:spcAft>
                          <a:spcPts val="0"/>
                        </a:spcAft>
                      </a:pPr>
                      <a:r>
                        <a:rPr lang="en-US" sz="1100" b="1" dirty="0">
                          <a:solidFill>
                            <a:schemeClr val="tx2"/>
                          </a:solidFill>
                          <a:effectLst/>
                        </a:rPr>
                        <a:t>Baseline</a:t>
                      </a:r>
                      <a:endParaRPr lang="en-US" sz="1000" b="1" dirty="0">
                        <a:solidFill>
                          <a:schemeClr val="tx2"/>
                        </a:solidFill>
                        <a:effectLst/>
                      </a:endParaRPr>
                    </a:p>
                    <a:p>
                      <a:pPr marL="0" marR="0" algn="ctr">
                        <a:lnSpc>
                          <a:spcPct val="107000"/>
                        </a:lnSpc>
                        <a:spcBef>
                          <a:spcPts val="0"/>
                        </a:spcBef>
                        <a:spcAft>
                          <a:spcPts val="0"/>
                        </a:spcAft>
                      </a:pPr>
                      <a:r>
                        <a:rPr lang="en-US" sz="1100" b="1" dirty="0">
                          <a:solidFill>
                            <a:schemeClr val="tx2"/>
                          </a:solidFill>
                          <a:effectLst/>
                        </a:rPr>
                        <a:t>2017-2018</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dirty="0">
                          <a:solidFill>
                            <a:schemeClr val="tx2"/>
                          </a:solidFill>
                          <a:effectLst/>
                        </a:rPr>
                        <a:t>2018-2019</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4294646983"/>
                  </a:ext>
                </a:extLst>
              </a:tr>
              <a:tr h="111644">
                <a:tc>
                  <a:txBody>
                    <a:bodyPr/>
                    <a:lstStyle/>
                    <a:p>
                      <a:pPr marL="0" marR="0">
                        <a:lnSpc>
                          <a:spcPct val="107000"/>
                        </a:lnSpc>
                        <a:spcBef>
                          <a:spcPts val="0"/>
                        </a:spcBef>
                        <a:spcAft>
                          <a:spcPts val="0"/>
                        </a:spcAft>
                      </a:pPr>
                      <a:r>
                        <a:rPr lang="en-US" sz="1100" b="0" dirty="0">
                          <a:solidFill>
                            <a:schemeClr val="tx2"/>
                          </a:solidFill>
                          <a:effectLst/>
                        </a:rPr>
                        <a:t> </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ea typeface="Calibri" panose="020F0502020204030204" pitchFamily="34" charset="0"/>
                          <a:cs typeface="Times New Roman" panose="02020603050405020304" pitchFamily="18" charset="0"/>
                        </a:rPr>
                        <a:t>ES</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rPr>
                        <a:t>State</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ea typeface="Calibri" panose="020F0502020204030204" pitchFamily="34" charset="0"/>
                          <a:cs typeface="Times New Roman" panose="02020603050405020304" pitchFamily="18" charset="0"/>
                        </a:rPr>
                        <a:t>ES</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rPr>
                        <a:t>State</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0959072"/>
                  </a:ext>
                </a:extLst>
              </a:tr>
              <a:tr h="223580">
                <a:tc>
                  <a:txBody>
                    <a:bodyPr/>
                    <a:lstStyle/>
                    <a:p>
                      <a:pPr marL="0" marR="0">
                        <a:lnSpc>
                          <a:spcPct val="107000"/>
                        </a:lnSpc>
                        <a:spcBef>
                          <a:spcPts val="0"/>
                        </a:spcBef>
                        <a:spcAft>
                          <a:spcPts val="0"/>
                        </a:spcAft>
                      </a:pPr>
                      <a:r>
                        <a:rPr lang="en-US" sz="1100" b="0" dirty="0">
                          <a:solidFill>
                            <a:schemeClr val="tx2"/>
                          </a:solidFill>
                          <a:effectLst/>
                        </a:rPr>
                        <a:t>Asian</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95</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93</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3775260"/>
                  </a:ext>
                </a:extLst>
              </a:tr>
              <a:tr h="223580">
                <a:tc>
                  <a:txBody>
                    <a:bodyPr/>
                    <a:lstStyle/>
                    <a:p>
                      <a:pPr marL="0" marR="0">
                        <a:lnSpc>
                          <a:spcPct val="107000"/>
                        </a:lnSpc>
                        <a:spcBef>
                          <a:spcPts val="0"/>
                        </a:spcBef>
                        <a:spcAft>
                          <a:spcPts val="0"/>
                        </a:spcAft>
                      </a:pPr>
                      <a:r>
                        <a:rPr lang="en-US" sz="1100" b="0" dirty="0">
                          <a:solidFill>
                            <a:schemeClr val="tx2"/>
                          </a:solidFill>
                          <a:effectLst/>
                        </a:rPr>
                        <a:t>Black</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72</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63</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5004240"/>
                  </a:ext>
                </a:extLst>
              </a:tr>
              <a:tr h="223580">
                <a:tc>
                  <a:txBody>
                    <a:bodyPr/>
                    <a:lstStyle/>
                    <a:p>
                      <a:pPr marL="0" marR="0">
                        <a:lnSpc>
                          <a:spcPct val="107000"/>
                        </a:lnSpc>
                        <a:spcBef>
                          <a:spcPts val="0"/>
                        </a:spcBef>
                        <a:spcAft>
                          <a:spcPts val="0"/>
                        </a:spcAft>
                      </a:pPr>
                      <a:r>
                        <a:rPr lang="en-US" sz="1100" b="0" dirty="0">
                          <a:solidFill>
                            <a:schemeClr val="tx2"/>
                          </a:solidFill>
                          <a:effectLst/>
                        </a:rPr>
                        <a:t>Hispanic</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72</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0452346"/>
                  </a:ext>
                </a:extLst>
              </a:tr>
              <a:tr h="223580">
                <a:tc>
                  <a:txBody>
                    <a:bodyPr/>
                    <a:lstStyle/>
                    <a:p>
                      <a:pPr marL="0" marR="0">
                        <a:lnSpc>
                          <a:spcPct val="107000"/>
                        </a:lnSpc>
                        <a:spcBef>
                          <a:spcPts val="0"/>
                        </a:spcBef>
                        <a:spcAft>
                          <a:spcPts val="0"/>
                        </a:spcAft>
                      </a:pPr>
                      <a:r>
                        <a:rPr lang="en-US" sz="1100" b="0" dirty="0">
                          <a:solidFill>
                            <a:schemeClr val="tx2"/>
                          </a:solidFill>
                          <a:effectLst/>
                        </a:rPr>
                        <a:t>White</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42935"/>
                  </a:ext>
                </a:extLst>
              </a:tr>
              <a:tr h="223580">
                <a:tc>
                  <a:txBody>
                    <a:bodyPr/>
                    <a:lstStyle/>
                    <a:p>
                      <a:pPr marL="0" marR="0">
                        <a:lnSpc>
                          <a:spcPct val="107000"/>
                        </a:lnSpc>
                        <a:spcBef>
                          <a:spcPts val="0"/>
                        </a:spcBef>
                        <a:spcAft>
                          <a:spcPts val="0"/>
                        </a:spcAft>
                      </a:pPr>
                      <a:r>
                        <a:rPr lang="en-US" sz="1100" b="0" dirty="0">
                          <a:solidFill>
                            <a:schemeClr val="tx2"/>
                          </a:solidFill>
                          <a:effectLst/>
                        </a:rPr>
                        <a:t>Two or more races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83</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9509229"/>
                  </a:ext>
                </a:extLst>
              </a:tr>
              <a:tr h="360349">
                <a:tc>
                  <a:txBody>
                    <a:bodyPr/>
                    <a:lstStyle/>
                    <a:p>
                      <a:pPr marL="0" marR="0">
                        <a:lnSpc>
                          <a:spcPct val="107000"/>
                        </a:lnSpc>
                        <a:spcBef>
                          <a:spcPts val="0"/>
                        </a:spcBef>
                        <a:spcAft>
                          <a:spcPts val="0"/>
                        </a:spcAft>
                      </a:pPr>
                      <a:r>
                        <a:rPr lang="en-US" sz="1100" b="0" dirty="0">
                          <a:solidFill>
                            <a:schemeClr val="tx2"/>
                          </a:solidFill>
                          <a:effectLst/>
                        </a:rPr>
                        <a:t>Students with disabilities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36</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52</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123019"/>
                  </a:ext>
                </a:extLst>
              </a:tr>
              <a:tr h="447156">
                <a:tc>
                  <a:txBody>
                    <a:bodyPr/>
                    <a:lstStyle/>
                    <a:p>
                      <a:pPr marL="0" marR="0">
                        <a:lnSpc>
                          <a:spcPct val="107000"/>
                        </a:lnSpc>
                        <a:spcBef>
                          <a:spcPts val="0"/>
                        </a:spcBef>
                        <a:spcAft>
                          <a:spcPts val="0"/>
                        </a:spcAft>
                      </a:pPr>
                      <a:r>
                        <a:rPr lang="en-US" sz="1100" b="0" dirty="0">
                          <a:solidFill>
                            <a:schemeClr val="tx2"/>
                          </a:solidFill>
                          <a:effectLst/>
                        </a:rPr>
                        <a:t>Economically Disadvantaged</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56</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73</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60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554008"/>
                  </a:ext>
                </a:extLst>
              </a:tr>
              <a:tr h="223580">
                <a:tc>
                  <a:txBody>
                    <a:bodyPr/>
                    <a:lstStyle/>
                    <a:p>
                      <a:pPr marL="0" marR="0">
                        <a:lnSpc>
                          <a:spcPct val="107000"/>
                        </a:lnSpc>
                        <a:spcBef>
                          <a:spcPts val="0"/>
                        </a:spcBef>
                        <a:spcAft>
                          <a:spcPts val="0"/>
                        </a:spcAft>
                      </a:pPr>
                      <a:r>
                        <a:rPr lang="en-US" sz="1100" b="0" dirty="0">
                          <a:solidFill>
                            <a:schemeClr val="tx2"/>
                          </a:solidFill>
                          <a:effectLst/>
                        </a:rPr>
                        <a:t>English Learners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52</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443199"/>
                  </a:ext>
                </a:extLst>
              </a:tr>
            </a:tbl>
          </a:graphicData>
        </a:graphic>
      </p:graphicFrame>
      <p:graphicFrame>
        <p:nvGraphicFramePr>
          <p:cNvPr id="7" name="Table 6">
            <a:extLst>
              <a:ext uri="{FF2B5EF4-FFF2-40B4-BE49-F238E27FC236}">
                <a16:creationId xmlns:a16="http://schemas.microsoft.com/office/drawing/2014/main" id="{EB9DA439-4ED3-4223-8B20-01154256E91A}"/>
              </a:ext>
            </a:extLst>
          </p:cNvPr>
          <p:cNvGraphicFramePr>
            <a:graphicFrameLocks noGrp="1"/>
          </p:cNvGraphicFramePr>
          <p:nvPr>
            <p:extLst>
              <p:ext uri="{D42A27DB-BD31-4B8C-83A1-F6EECF244321}">
                <p14:modId xmlns:p14="http://schemas.microsoft.com/office/powerpoint/2010/main" val="405481593"/>
              </p:ext>
            </p:extLst>
          </p:nvPr>
        </p:nvGraphicFramePr>
        <p:xfrm>
          <a:off x="4826000" y="3387723"/>
          <a:ext cx="3955948" cy="2775529"/>
        </p:xfrm>
        <a:graphic>
          <a:graphicData uri="http://schemas.openxmlformats.org/drawingml/2006/table">
            <a:tbl>
              <a:tblPr firstRow="1" firstCol="1" bandRow="1">
                <a:tableStyleId>{5C22544A-7EE6-4342-B048-85BDC9FD1C3A}</a:tableStyleId>
              </a:tblPr>
              <a:tblGrid>
                <a:gridCol w="1917700">
                  <a:extLst>
                    <a:ext uri="{9D8B030D-6E8A-4147-A177-3AD203B41FA5}">
                      <a16:colId xmlns:a16="http://schemas.microsoft.com/office/drawing/2014/main" val="1812423433"/>
                    </a:ext>
                  </a:extLst>
                </a:gridCol>
                <a:gridCol w="495300">
                  <a:extLst>
                    <a:ext uri="{9D8B030D-6E8A-4147-A177-3AD203B41FA5}">
                      <a16:colId xmlns:a16="http://schemas.microsoft.com/office/drawing/2014/main" val="2452823406"/>
                    </a:ext>
                  </a:extLst>
                </a:gridCol>
                <a:gridCol w="482600">
                  <a:extLst>
                    <a:ext uri="{9D8B030D-6E8A-4147-A177-3AD203B41FA5}">
                      <a16:colId xmlns:a16="http://schemas.microsoft.com/office/drawing/2014/main" val="2788178556"/>
                    </a:ext>
                  </a:extLst>
                </a:gridCol>
                <a:gridCol w="495300">
                  <a:extLst>
                    <a:ext uri="{9D8B030D-6E8A-4147-A177-3AD203B41FA5}">
                      <a16:colId xmlns:a16="http://schemas.microsoft.com/office/drawing/2014/main" val="7044296"/>
                    </a:ext>
                  </a:extLst>
                </a:gridCol>
                <a:gridCol w="565048">
                  <a:extLst>
                    <a:ext uri="{9D8B030D-6E8A-4147-A177-3AD203B41FA5}">
                      <a16:colId xmlns:a16="http://schemas.microsoft.com/office/drawing/2014/main" val="2930019612"/>
                    </a:ext>
                  </a:extLst>
                </a:gridCol>
              </a:tblGrid>
              <a:tr h="447156">
                <a:tc>
                  <a:txBody>
                    <a:bodyPr/>
                    <a:lstStyle/>
                    <a:p>
                      <a:pPr marL="0" marR="0">
                        <a:lnSpc>
                          <a:spcPct val="107000"/>
                        </a:lnSpc>
                        <a:spcBef>
                          <a:spcPts val="0"/>
                        </a:spcBef>
                        <a:spcAft>
                          <a:spcPts val="0"/>
                        </a:spcAft>
                      </a:pPr>
                      <a:r>
                        <a:rPr lang="en-US" sz="1100" b="1" dirty="0">
                          <a:solidFill>
                            <a:schemeClr val="tx2"/>
                          </a:solidFill>
                          <a:effectLst/>
                        </a:rPr>
                        <a:t>Charles City High School</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7000"/>
                        </a:lnSpc>
                        <a:spcBef>
                          <a:spcPts val="0"/>
                        </a:spcBef>
                        <a:spcAft>
                          <a:spcPts val="0"/>
                        </a:spcAft>
                      </a:pPr>
                      <a:r>
                        <a:rPr lang="en-US" sz="1100" b="1" dirty="0">
                          <a:solidFill>
                            <a:schemeClr val="tx2"/>
                          </a:solidFill>
                          <a:effectLst/>
                        </a:rPr>
                        <a:t>Baseline</a:t>
                      </a:r>
                      <a:endParaRPr lang="en-US" sz="1000" b="1" dirty="0">
                        <a:solidFill>
                          <a:schemeClr val="tx2"/>
                        </a:solidFill>
                        <a:effectLst/>
                      </a:endParaRPr>
                    </a:p>
                    <a:p>
                      <a:pPr marL="0" marR="0" algn="ctr">
                        <a:lnSpc>
                          <a:spcPct val="107000"/>
                        </a:lnSpc>
                        <a:spcBef>
                          <a:spcPts val="0"/>
                        </a:spcBef>
                        <a:spcAft>
                          <a:spcPts val="0"/>
                        </a:spcAft>
                      </a:pPr>
                      <a:r>
                        <a:rPr lang="en-US" sz="1100" b="1" dirty="0">
                          <a:solidFill>
                            <a:schemeClr val="tx2"/>
                          </a:solidFill>
                          <a:effectLst/>
                        </a:rPr>
                        <a:t>2017-2018</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dirty="0">
                          <a:solidFill>
                            <a:schemeClr val="tx2"/>
                          </a:solidFill>
                          <a:effectLst/>
                        </a:rPr>
                        <a:t>2018-2019</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4294646983"/>
                  </a:ext>
                </a:extLst>
              </a:tr>
              <a:tr h="111644">
                <a:tc>
                  <a:txBody>
                    <a:bodyPr/>
                    <a:lstStyle/>
                    <a:p>
                      <a:pPr marL="0" marR="0">
                        <a:lnSpc>
                          <a:spcPct val="107000"/>
                        </a:lnSpc>
                        <a:spcBef>
                          <a:spcPts val="0"/>
                        </a:spcBef>
                        <a:spcAft>
                          <a:spcPts val="0"/>
                        </a:spcAft>
                      </a:pPr>
                      <a:r>
                        <a:rPr lang="en-US" sz="1100" b="0" dirty="0">
                          <a:solidFill>
                            <a:schemeClr val="tx2"/>
                          </a:solidFill>
                          <a:effectLst/>
                        </a:rPr>
                        <a:t> </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ea typeface="Calibri" panose="020F0502020204030204" pitchFamily="34" charset="0"/>
                          <a:cs typeface="Times New Roman" panose="02020603050405020304" pitchFamily="18" charset="0"/>
                        </a:rPr>
                        <a:t>HS</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rPr>
                        <a:t>State</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ea typeface="Calibri" panose="020F0502020204030204" pitchFamily="34" charset="0"/>
                          <a:cs typeface="Times New Roman" panose="02020603050405020304" pitchFamily="18" charset="0"/>
                        </a:rPr>
                        <a:t>HS</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rPr>
                        <a:t>State</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0959072"/>
                  </a:ext>
                </a:extLst>
              </a:tr>
              <a:tr h="223580">
                <a:tc>
                  <a:txBody>
                    <a:bodyPr/>
                    <a:lstStyle/>
                    <a:p>
                      <a:pPr marL="0" marR="0">
                        <a:lnSpc>
                          <a:spcPct val="107000"/>
                        </a:lnSpc>
                        <a:spcBef>
                          <a:spcPts val="0"/>
                        </a:spcBef>
                        <a:spcAft>
                          <a:spcPts val="0"/>
                        </a:spcAft>
                      </a:pPr>
                      <a:r>
                        <a:rPr lang="en-US" sz="1100" b="0" dirty="0">
                          <a:solidFill>
                            <a:schemeClr val="tx2"/>
                          </a:solidFill>
                          <a:effectLst/>
                        </a:rPr>
                        <a:t>Asian</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95</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93</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3775260"/>
                  </a:ext>
                </a:extLst>
              </a:tr>
              <a:tr h="223580">
                <a:tc>
                  <a:txBody>
                    <a:bodyPr/>
                    <a:lstStyle/>
                    <a:p>
                      <a:pPr marL="0" marR="0">
                        <a:lnSpc>
                          <a:spcPct val="107000"/>
                        </a:lnSpc>
                        <a:spcBef>
                          <a:spcPts val="0"/>
                        </a:spcBef>
                        <a:spcAft>
                          <a:spcPts val="0"/>
                        </a:spcAft>
                      </a:pPr>
                      <a:r>
                        <a:rPr lang="en-US" sz="1100" b="0" dirty="0">
                          <a:solidFill>
                            <a:schemeClr val="tx2"/>
                          </a:solidFill>
                          <a:effectLst/>
                        </a:rPr>
                        <a:t>Black</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72</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5004240"/>
                  </a:ext>
                </a:extLst>
              </a:tr>
              <a:tr h="223580">
                <a:tc>
                  <a:txBody>
                    <a:bodyPr/>
                    <a:lstStyle/>
                    <a:p>
                      <a:pPr marL="0" marR="0">
                        <a:lnSpc>
                          <a:spcPct val="107000"/>
                        </a:lnSpc>
                        <a:spcBef>
                          <a:spcPts val="0"/>
                        </a:spcBef>
                        <a:spcAft>
                          <a:spcPts val="0"/>
                        </a:spcAft>
                      </a:pPr>
                      <a:r>
                        <a:rPr lang="en-US" sz="1100" b="0" dirty="0">
                          <a:solidFill>
                            <a:schemeClr val="tx2"/>
                          </a:solidFill>
                          <a:effectLst/>
                        </a:rPr>
                        <a:t>Hispanic</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72</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0452346"/>
                  </a:ext>
                </a:extLst>
              </a:tr>
              <a:tr h="223580">
                <a:tc>
                  <a:txBody>
                    <a:bodyPr/>
                    <a:lstStyle/>
                    <a:p>
                      <a:pPr marL="0" marR="0">
                        <a:lnSpc>
                          <a:spcPct val="107000"/>
                        </a:lnSpc>
                        <a:spcBef>
                          <a:spcPts val="0"/>
                        </a:spcBef>
                        <a:spcAft>
                          <a:spcPts val="0"/>
                        </a:spcAft>
                      </a:pPr>
                      <a:r>
                        <a:rPr lang="en-US" sz="1100" b="0" dirty="0">
                          <a:solidFill>
                            <a:schemeClr val="tx2"/>
                          </a:solidFill>
                          <a:effectLst/>
                        </a:rPr>
                        <a:t>White</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85</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42935"/>
                  </a:ext>
                </a:extLst>
              </a:tr>
              <a:tr h="223580">
                <a:tc>
                  <a:txBody>
                    <a:bodyPr/>
                    <a:lstStyle/>
                    <a:p>
                      <a:pPr marL="0" marR="0">
                        <a:lnSpc>
                          <a:spcPct val="107000"/>
                        </a:lnSpc>
                        <a:spcBef>
                          <a:spcPts val="0"/>
                        </a:spcBef>
                        <a:spcAft>
                          <a:spcPts val="0"/>
                        </a:spcAft>
                      </a:pPr>
                      <a:r>
                        <a:rPr lang="en-US" sz="1100" b="0" dirty="0">
                          <a:solidFill>
                            <a:schemeClr val="tx2"/>
                          </a:solidFill>
                          <a:effectLst/>
                        </a:rPr>
                        <a:t>Two or more races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83</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9509229"/>
                  </a:ext>
                </a:extLst>
              </a:tr>
              <a:tr h="360349">
                <a:tc>
                  <a:txBody>
                    <a:bodyPr/>
                    <a:lstStyle/>
                    <a:p>
                      <a:pPr marL="0" marR="0">
                        <a:lnSpc>
                          <a:spcPct val="107000"/>
                        </a:lnSpc>
                        <a:spcBef>
                          <a:spcPts val="0"/>
                        </a:spcBef>
                        <a:spcAft>
                          <a:spcPts val="0"/>
                        </a:spcAft>
                      </a:pPr>
                      <a:r>
                        <a:rPr lang="en-US" sz="1100" b="0" dirty="0">
                          <a:solidFill>
                            <a:schemeClr val="tx2"/>
                          </a:solidFill>
                          <a:effectLst/>
                        </a:rPr>
                        <a:t>Students with disabilities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23</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62</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52</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123019"/>
                  </a:ext>
                </a:extLst>
              </a:tr>
              <a:tr h="447156">
                <a:tc>
                  <a:txBody>
                    <a:bodyPr/>
                    <a:lstStyle/>
                    <a:p>
                      <a:pPr marL="0" marR="0">
                        <a:lnSpc>
                          <a:spcPct val="107000"/>
                        </a:lnSpc>
                        <a:spcBef>
                          <a:spcPts val="0"/>
                        </a:spcBef>
                        <a:spcAft>
                          <a:spcPts val="0"/>
                        </a:spcAft>
                      </a:pPr>
                      <a:r>
                        <a:rPr lang="en-US" sz="1100" b="0" dirty="0">
                          <a:solidFill>
                            <a:schemeClr val="tx2"/>
                          </a:solidFill>
                          <a:effectLst/>
                        </a:rPr>
                        <a:t>Economically Disadvantaged</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73</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554008"/>
                  </a:ext>
                </a:extLst>
              </a:tr>
              <a:tr h="223580">
                <a:tc>
                  <a:txBody>
                    <a:bodyPr/>
                    <a:lstStyle/>
                    <a:p>
                      <a:pPr marL="0" marR="0">
                        <a:lnSpc>
                          <a:spcPct val="107000"/>
                        </a:lnSpc>
                        <a:spcBef>
                          <a:spcPts val="0"/>
                        </a:spcBef>
                        <a:spcAft>
                          <a:spcPts val="0"/>
                        </a:spcAft>
                      </a:pPr>
                      <a:r>
                        <a:rPr lang="en-US" sz="1100" b="0" dirty="0">
                          <a:solidFill>
                            <a:schemeClr val="tx2"/>
                          </a:solidFill>
                          <a:effectLst/>
                        </a:rPr>
                        <a:t>English Learners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52</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443199"/>
                  </a:ext>
                </a:extLst>
              </a:tr>
            </a:tbl>
          </a:graphicData>
        </a:graphic>
      </p:graphicFrame>
      <p:graphicFrame>
        <p:nvGraphicFramePr>
          <p:cNvPr id="8" name="Table 7">
            <a:extLst>
              <a:ext uri="{FF2B5EF4-FFF2-40B4-BE49-F238E27FC236}">
                <a16:creationId xmlns:a16="http://schemas.microsoft.com/office/drawing/2014/main" id="{445BDBF0-A83B-4EFF-8CBD-3B77DA56FEC4}"/>
              </a:ext>
            </a:extLst>
          </p:cNvPr>
          <p:cNvGraphicFramePr>
            <a:graphicFrameLocks/>
          </p:cNvGraphicFramePr>
          <p:nvPr>
            <p:extLst>
              <p:ext uri="{D42A27DB-BD31-4B8C-83A1-F6EECF244321}">
                <p14:modId xmlns:p14="http://schemas.microsoft.com/office/powerpoint/2010/main" val="1300024711"/>
              </p:ext>
            </p:extLst>
          </p:nvPr>
        </p:nvGraphicFramePr>
        <p:xfrm>
          <a:off x="1188913" y="6259166"/>
          <a:ext cx="7854388" cy="640080"/>
        </p:xfrm>
        <a:graphic>
          <a:graphicData uri="http://schemas.openxmlformats.org/drawingml/2006/table">
            <a:tbl>
              <a:tblPr firstRow="1" bandRow="1">
                <a:tableStyleId>{5C22544A-7EE6-4342-B048-85BDC9FD1C3A}</a:tableStyleId>
              </a:tblPr>
              <a:tblGrid>
                <a:gridCol w="3522787">
                  <a:extLst>
                    <a:ext uri="{9D8B030D-6E8A-4147-A177-3AD203B41FA5}">
                      <a16:colId xmlns:a16="http://schemas.microsoft.com/office/drawing/2014/main" val="2566997009"/>
                    </a:ext>
                  </a:extLst>
                </a:gridCol>
                <a:gridCol w="4331601">
                  <a:extLst>
                    <a:ext uri="{9D8B030D-6E8A-4147-A177-3AD203B41FA5}">
                      <a16:colId xmlns:a16="http://schemas.microsoft.com/office/drawing/2014/main" val="2480043174"/>
                    </a:ext>
                  </a:extLst>
                </a:gridCol>
              </a:tblGrid>
              <a:tr h="357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a:t>
                      </a:r>
                      <a:r>
                        <a:rPr lang="en-US" sz="900" b="0" dirty="0">
                          <a:solidFill>
                            <a:schemeClr val="tx1">
                              <a:lumMod val="50000"/>
                              <a:lumOff val="50000"/>
                            </a:schemeClr>
                          </a:solidFill>
                        </a:rPr>
                        <a:t> Performance Measure 3: The division and schools exceeding the average for all students, and subgroups, in mathematics, English, history/social science, science and the federal graduation index.</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Virginia Department of Education School Quality </a:t>
                      </a:r>
                      <a:r>
                        <a:rPr lang="en-US" sz="900" b="0" kern="1200" dirty="0">
                          <a:solidFill>
                            <a:schemeClr val="tx1">
                              <a:lumMod val="50000"/>
                              <a:lumOff val="50000"/>
                            </a:schemeClr>
                          </a:solidFill>
                          <a:latin typeface="+mn-lt"/>
                          <a:ea typeface="+mn-ea"/>
                          <a:cs typeface="+mn-cs"/>
                        </a:rPr>
                        <a:t>Profile. Data indicate the percentage of students scoring proficient on Virginia Standard of Learning Assessments (SOL). A score of proficient is 400 or above. </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graphicFrame>
        <p:nvGraphicFramePr>
          <p:cNvPr id="11" name="Chart 10">
            <a:extLst>
              <a:ext uri="{FF2B5EF4-FFF2-40B4-BE49-F238E27FC236}">
                <a16:creationId xmlns:a16="http://schemas.microsoft.com/office/drawing/2014/main" id="{C4AFCDAA-5BEF-3442-AC7F-AEDF070D8EE0}"/>
              </a:ext>
            </a:extLst>
          </p:cNvPr>
          <p:cNvGraphicFramePr>
            <a:graphicFrameLocks/>
          </p:cNvGraphicFramePr>
          <p:nvPr>
            <p:extLst>
              <p:ext uri="{D42A27DB-BD31-4B8C-83A1-F6EECF244321}">
                <p14:modId xmlns:p14="http://schemas.microsoft.com/office/powerpoint/2010/main" val="747683929"/>
              </p:ext>
            </p:extLst>
          </p:nvPr>
        </p:nvGraphicFramePr>
        <p:xfrm>
          <a:off x="1957472" y="3643475"/>
          <a:ext cx="2868528" cy="25197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2A8AAC10-6299-B544-85C7-AED764DD8F6E}"/>
              </a:ext>
            </a:extLst>
          </p:cNvPr>
          <p:cNvGraphicFramePr>
            <a:graphicFrameLocks/>
          </p:cNvGraphicFramePr>
          <p:nvPr>
            <p:extLst>
              <p:ext uri="{D42A27DB-BD31-4B8C-83A1-F6EECF244321}">
                <p14:modId xmlns:p14="http://schemas.microsoft.com/office/powerpoint/2010/main" val="2204665525"/>
              </p:ext>
            </p:extLst>
          </p:nvPr>
        </p:nvGraphicFramePr>
        <p:xfrm>
          <a:off x="1760511" y="867364"/>
          <a:ext cx="3043003" cy="2388896"/>
        </p:xfrm>
        <a:graphic>
          <a:graphicData uri="http://schemas.openxmlformats.org/drawingml/2006/chart">
            <c:chart xmlns:c="http://schemas.openxmlformats.org/drawingml/2006/chart" xmlns:r="http://schemas.openxmlformats.org/officeDocument/2006/relationships" r:id="rId4"/>
          </a:graphicData>
        </a:graphic>
      </p:graphicFrame>
      <p:sp>
        <p:nvSpPr>
          <p:cNvPr id="13" name="Content Placeholder 3">
            <a:extLst>
              <a:ext uri="{FF2B5EF4-FFF2-40B4-BE49-F238E27FC236}">
                <a16:creationId xmlns:a16="http://schemas.microsoft.com/office/drawing/2014/main" id="{5E3AFF6C-A61C-A642-B222-6D049E20E896}"/>
              </a:ext>
            </a:extLst>
          </p:cNvPr>
          <p:cNvSpPr txBox="1">
            <a:spLocks/>
          </p:cNvSpPr>
          <p:nvPr/>
        </p:nvSpPr>
        <p:spPr>
          <a:xfrm>
            <a:off x="90571" y="4944172"/>
            <a:ext cx="1866901" cy="591490"/>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lnSpc>
                <a:spcPct val="100000"/>
              </a:lnSpc>
              <a:spcBef>
                <a:spcPts val="0"/>
              </a:spcBef>
              <a:spcAft>
                <a:spcPts val="0"/>
              </a:spcAft>
            </a:pPr>
            <a:r>
              <a:rPr lang="en-US" sz="800" i="0" dirty="0">
                <a:solidFill>
                  <a:schemeClr val="tx2"/>
                </a:solidFill>
                <a:latin typeface="+mn-lt"/>
              </a:rPr>
              <a:t>NOTE: that * denotes not enough available student data to calculate a percentage.</a:t>
            </a:r>
          </a:p>
          <a:p>
            <a:pPr>
              <a:lnSpc>
                <a:spcPct val="100000"/>
              </a:lnSpc>
              <a:spcBef>
                <a:spcPts val="0"/>
              </a:spcBef>
              <a:spcAft>
                <a:spcPts val="0"/>
              </a:spcAft>
            </a:pPr>
            <a:r>
              <a:rPr lang="en-US" sz="800" i="0" dirty="0">
                <a:solidFill>
                  <a:schemeClr val="accent6">
                    <a:lumMod val="75000"/>
                  </a:schemeClr>
                </a:solidFill>
                <a:latin typeface="+mn-lt"/>
              </a:rPr>
              <a:t>Green shading </a:t>
            </a:r>
            <a:r>
              <a:rPr lang="en-US" sz="800" i="0" dirty="0">
                <a:solidFill>
                  <a:schemeClr val="tx2"/>
                </a:solidFill>
                <a:latin typeface="+mn-lt"/>
              </a:rPr>
              <a:t>indicates the division exceeds the state average. </a:t>
            </a:r>
          </a:p>
          <a:p>
            <a:pPr>
              <a:lnSpc>
                <a:spcPct val="100000"/>
              </a:lnSpc>
              <a:spcBef>
                <a:spcPts val="0"/>
              </a:spcBef>
              <a:spcAft>
                <a:spcPts val="0"/>
              </a:spcAft>
            </a:pPr>
            <a:r>
              <a:rPr lang="en-US" sz="800" i="0" dirty="0">
                <a:solidFill>
                  <a:srgbClr val="FF0000"/>
                </a:solidFill>
                <a:latin typeface="+mn-lt"/>
              </a:rPr>
              <a:t>Red shading </a:t>
            </a:r>
            <a:r>
              <a:rPr lang="en-US" sz="800" i="0" dirty="0">
                <a:solidFill>
                  <a:schemeClr val="tx2"/>
                </a:solidFill>
                <a:latin typeface="+mn-lt"/>
              </a:rPr>
              <a:t>indicates that the division did not exceed the state average</a:t>
            </a:r>
          </a:p>
        </p:txBody>
      </p:sp>
      <p:graphicFrame>
        <p:nvGraphicFramePr>
          <p:cNvPr id="14" name="Table 13">
            <a:extLst>
              <a:ext uri="{FF2B5EF4-FFF2-40B4-BE49-F238E27FC236}">
                <a16:creationId xmlns:a16="http://schemas.microsoft.com/office/drawing/2014/main" id="{1BD20977-6227-9C4A-A6F7-D7C449A6D4A1}"/>
              </a:ext>
            </a:extLst>
          </p:cNvPr>
          <p:cNvGraphicFramePr>
            <a:graphicFrameLocks noGrp="1"/>
          </p:cNvGraphicFramePr>
          <p:nvPr>
            <p:extLst>
              <p:ext uri="{D42A27DB-BD31-4B8C-83A1-F6EECF244321}">
                <p14:modId xmlns:p14="http://schemas.microsoft.com/office/powerpoint/2010/main" val="2621806379"/>
              </p:ext>
            </p:extLst>
          </p:nvPr>
        </p:nvGraphicFramePr>
        <p:xfrm>
          <a:off x="196030" y="1887352"/>
          <a:ext cx="1773513" cy="2787142"/>
        </p:xfrm>
        <a:graphic>
          <a:graphicData uri="http://schemas.openxmlformats.org/drawingml/2006/table">
            <a:tbl>
              <a:tblPr>
                <a:tableStyleId>{5C22544A-7EE6-4342-B048-85BDC9FD1C3A}</a:tableStyleId>
              </a:tblPr>
              <a:tblGrid>
                <a:gridCol w="1773513">
                  <a:extLst>
                    <a:ext uri="{9D8B030D-6E8A-4147-A177-3AD203B41FA5}">
                      <a16:colId xmlns:a16="http://schemas.microsoft.com/office/drawing/2014/main" val="20000"/>
                    </a:ext>
                  </a:extLst>
                </a:gridCol>
              </a:tblGrid>
              <a:tr h="2072613">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300" i="1" kern="100" spc="-50" baseline="0" dirty="0">
                          <a:solidFill>
                            <a:schemeClr val="accent1"/>
                          </a:solidFill>
                          <a:latin typeface="Corbel" panose="020B0503020204020204" pitchFamily="34" charset="0"/>
                          <a:ea typeface="+mn-ea"/>
                          <a:cs typeface="+mn-cs"/>
                        </a:rPr>
                        <a:t>All subgroups at Charles City Elementary School scored on average below the state average. </a:t>
                      </a:r>
                    </a:p>
                    <a:p>
                      <a:pPr marL="0" marR="0" lvl="0" indent="0" algn="l" defTabSz="914400" rtl="0" eaLnBrk="1" fontAlgn="auto" latinLnBrk="0" hangingPunct="1">
                        <a:lnSpc>
                          <a:spcPct val="110000"/>
                        </a:lnSpc>
                        <a:spcBef>
                          <a:spcPts val="0"/>
                        </a:spcBef>
                        <a:spcAft>
                          <a:spcPts val="0"/>
                        </a:spcAft>
                        <a:buClrTx/>
                        <a:buSzTx/>
                        <a:buFontTx/>
                        <a:buNone/>
                        <a:tabLst/>
                        <a:defRPr/>
                      </a:pPr>
                      <a:endParaRPr lang="en-US" sz="1300" i="1" kern="100" spc="-50" baseline="0" dirty="0">
                        <a:solidFill>
                          <a:schemeClr val="accent1"/>
                        </a:solidFill>
                        <a:latin typeface="Corbel" panose="020B0503020204020204" pitchFamily="34" charset="0"/>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1300" i="1" kern="100" spc="-50" baseline="0" dirty="0">
                          <a:solidFill>
                            <a:schemeClr val="accent1"/>
                          </a:solidFill>
                          <a:latin typeface="Corbel" panose="020B0503020204020204" pitchFamily="34" charset="0"/>
                          <a:ea typeface="+mn-ea"/>
                          <a:cs typeface="+mn-cs"/>
                        </a:rPr>
                        <a:t>Charles City High School students in Black, Hispanic, economically disadvantaged, economically disadvantaged, and English learner subgroups scored on average above the state average. </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Rectangle 14">
            <a:extLst>
              <a:ext uri="{FF2B5EF4-FFF2-40B4-BE49-F238E27FC236}">
                <a16:creationId xmlns:a16="http://schemas.microsoft.com/office/drawing/2014/main" id="{D62AEA14-FF23-4F00-9B41-E0AC860FAC34}"/>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Tree>
    <p:extLst>
      <p:ext uri="{BB962C8B-B14F-4D97-AF65-F5344CB8AC3E}">
        <p14:creationId xmlns:p14="http://schemas.microsoft.com/office/powerpoint/2010/main" val="37479713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4ACD-820D-476D-B319-9F8E03FA9751}"/>
              </a:ext>
            </a:extLst>
          </p:cNvPr>
          <p:cNvSpPr>
            <a:spLocks noGrp="1"/>
          </p:cNvSpPr>
          <p:nvPr>
            <p:ph type="title"/>
          </p:nvPr>
        </p:nvSpPr>
        <p:spPr/>
        <p:txBody>
          <a:bodyPr/>
          <a:lstStyle/>
          <a:p>
            <a:r>
              <a:rPr lang="en-US" dirty="0"/>
              <a:t>Almost 90% of CCPS Students Are Graduating Within 4 Years.</a:t>
            </a:r>
          </a:p>
        </p:txBody>
      </p:sp>
      <p:sp>
        <p:nvSpPr>
          <p:cNvPr id="7" name="TextBox 6">
            <a:extLst>
              <a:ext uri="{FF2B5EF4-FFF2-40B4-BE49-F238E27FC236}">
                <a16:creationId xmlns:a16="http://schemas.microsoft.com/office/drawing/2014/main" id="{DBF2AB80-9156-4C88-833B-6623C086DD51}"/>
              </a:ext>
            </a:extLst>
          </p:cNvPr>
          <p:cNvSpPr txBox="1"/>
          <p:nvPr/>
        </p:nvSpPr>
        <p:spPr>
          <a:xfrm>
            <a:off x="86185" y="6407150"/>
            <a:ext cx="368710" cy="246221"/>
          </a:xfrm>
          <a:prstGeom prst="rect">
            <a:avLst/>
          </a:prstGeom>
          <a:noFill/>
        </p:spPr>
        <p:txBody>
          <a:bodyPr wrap="square" rtlCol="0">
            <a:spAutoFit/>
          </a:bodyPr>
          <a:lstStyle/>
          <a:p>
            <a:r>
              <a:rPr lang="en-US" sz="1000" dirty="0"/>
              <a:t>  3</a:t>
            </a:r>
          </a:p>
        </p:txBody>
      </p:sp>
      <p:graphicFrame>
        <p:nvGraphicFramePr>
          <p:cNvPr id="8" name="Table 7">
            <a:extLst>
              <a:ext uri="{FF2B5EF4-FFF2-40B4-BE49-F238E27FC236}">
                <a16:creationId xmlns:a16="http://schemas.microsoft.com/office/drawing/2014/main" id="{109C2C86-9542-FB4D-99C5-09B286ED3906}"/>
              </a:ext>
            </a:extLst>
          </p:cNvPr>
          <p:cNvGraphicFramePr>
            <a:graphicFrameLocks/>
          </p:cNvGraphicFramePr>
          <p:nvPr>
            <p:extLst>
              <p:ext uri="{D42A27DB-BD31-4B8C-83A1-F6EECF244321}">
                <p14:modId xmlns:p14="http://schemas.microsoft.com/office/powerpoint/2010/main" val="642246673"/>
              </p:ext>
            </p:extLst>
          </p:nvPr>
        </p:nvGraphicFramePr>
        <p:xfrm>
          <a:off x="1203427" y="5960954"/>
          <a:ext cx="7854388" cy="914400"/>
        </p:xfrm>
        <a:graphic>
          <a:graphicData uri="http://schemas.openxmlformats.org/drawingml/2006/table">
            <a:tbl>
              <a:tblPr firstRow="1" bandRow="1">
                <a:tableStyleId>{5C22544A-7EE6-4342-B048-85BDC9FD1C3A}</a:tableStyleId>
              </a:tblPr>
              <a:tblGrid>
                <a:gridCol w="2217953">
                  <a:extLst>
                    <a:ext uri="{9D8B030D-6E8A-4147-A177-3AD203B41FA5}">
                      <a16:colId xmlns:a16="http://schemas.microsoft.com/office/drawing/2014/main" val="2566997009"/>
                    </a:ext>
                  </a:extLst>
                </a:gridCol>
                <a:gridCol w="5636435">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a:t>
                      </a:r>
                      <a:r>
                        <a:rPr lang="en-US" sz="900" b="0" dirty="0">
                          <a:solidFill>
                            <a:schemeClr val="tx1">
                              <a:lumMod val="50000"/>
                              <a:lumOff val="50000"/>
                            </a:schemeClr>
                          </a:solidFill>
                        </a:rPr>
                        <a:t> Performance Measure 3: The division and schools exceeding the average for all students, and subgroups, in mathematics, English, history/social science, science and the federal graduation index.</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Virginia Department of Education School Quality </a:t>
                      </a:r>
                      <a:r>
                        <a:rPr lang="en-US" sz="900" b="0" kern="1200" dirty="0">
                          <a:solidFill>
                            <a:schemeClr val="tx1">
                              <a:lumMod val="50000"/>
                              <a:lumOff val="50000"/>
                            </a:schemeClr>
                          </a:solidFill>
                          <a:latin typeface="+mn-lt"/>
                          <a:ea typeface="+mn-ea"/>
                          <a:cs typeface="+mn-cs"/>
                        </a:rPr>
                        <a:t>Profile. Data includes the average percentage of students who complete high school in four years. </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sp>
        <p:nvSpPr>
          <p:cNvPr id="13" name="Content Placeholder 3">
            <a:extLst>
              <a:ext uri="{FF2B5EF4-FFF2-40B4-BE49-F238E27FC236}">
                <a16:creationId xmlns:a16="http://schemas.microsoft.com/office/drawing/2014/main" id="{472131E4-34B1-6849-9642-67E9C4126C8A}"/>
              </a:ext>
            </a:extLst>
          </p:cNvPr>
          <p:cNvSpPr txBox="1">
            <a:spLocks/>
          </p:cNvSpPr>
          <p:nvPr/>
        </p:nvSpPr>
        <p:spPr>
          <a:xfrm>
            <a:off x="540774" y="5175906"/>
            <a:ext cx="2782529" cy="777431"/>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r>
              <a:rPr lang="en-US" sz="1100" dirty="0">
                <a:solidFill>
                  <a:schemeClr val="tx2"/>
                </a:solidFill>
                <a:latin typeface="+mn-lt"/>
              </a:rPr>
              <a:t>Please note graduation rates for the 2018-2019 school year are not available on the Virginia School Quality report as of 9/30/19.</a:t>
            </a:r>
          </a:p>
        </p:txBody>
      </p:sp>
      <p:sp>
        <p:nvSpPr>
          <p:cNvPr id="9" name="Rectangle 8">
            <a:extLst>
              <a:ext uri="{FF2B5EF4-FFF2-40B4-BE49-F238E27FC236}">
                <a16:creationId xmlns:a16="http://schemas.microsoft.com/office/drawing/2014/main" id="{B2A08A32-B90C-064B-AA46-59E99EABD79B}"/>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3" name="Rectangle 2">
            <a:extLst>
              <a:ext uri="{FF2B5EF4-FFF2-40B4-BE49-F238E27FC236}">
                <a16:creationId xmlns:a16="http://schemas.microsoft.com/office/drawing/2014/main" id="{416DB8BC-B045-48B8-9D4E-B31647567038}"/>
              </a:ext>
            </a:extLst>
          </p:cNvPr>
          <p:cNvSpPr/>
          <p:nvPr/>
        </p:nvSpPr>
        <p:spPr>
          <a:xfrm>
            <a:off x="457200" y="2568233"/>
            <a:ext cx="3060700" cy="1954381"/>
          </a:xfrm>
          <a:prstGeom prst="rect">
            <a:avLst/>
          </a:prstGeom>
        </p:spPr>
        <p:txBody>
          <a:bodyPr wrap="square">
            <a:spAutoFit/>
          </a:bodyPr>
          <a:lstStyle/>
          <a:p>
            <a:pPr>
              <a:lnSpc>
                <a:spcPct val="110000"/>
              </a:lnSpc>
            </a:pPr>
            <a:r>
              <a:rPr lang="en-US" sz="1100" kern="100" spc="-50" dirty="0">
                <a:solidFill>
                  <a:schemeClr val="tx2"/>
                </a:solidFill>
              </a:rPr>
              <a:t>CCPS students are within 1.88 percentage-points of the state graduation average (See top graph). When analyzing student subgroups, CCPS is graduation rates fare well. The bottom graph displays subgroups with available data from 2017-2018. Black students at CCPS exceeded the  state average and economically disadvantaged students were less than 1 percentage-point away from the state average. White students are 6 percentage-points away from the state graduation average.</a:t>
            </a:r>
          </a:p>
        </p:txBody>
      </p:sp>
      <p:graphicFrame>
        <p:nvGraphicFramePr>
          <p:cNvPr id="11" name="Chart 10">
            <a:extLst>
              <a:ext uri="{FF2B5EF4-FFF2-40B4-BE49-F238E27FC236}">
                <a16:creationId xmlns:a16="http://schemas.microsoft.com/office/drawing/2014/main" id="{65E70786-EE87-4D98-B168-499239FA8E34}"/>
              </a:ext>
            </a:extLst>
          </p:cNvPr>
          <p:cNvGraphicFramePr>
            <a:graphicFrameLocks/>
          </p:cNvGraphicFramePr>
          <p:nvPr>
            <p:extLst>
              <p:ext uri="{D42A27DB-BD31-4B8C-83A1-F6EECF244321}">
                <p14:modId xmlns:p14="http://schemas.microsoft.com/office/powerpoint/2010/main" val="1953113610"/>
              </p:ext>
            </p:extLst>
          </p:nvPr>
        </p:nvGraphicFramePr>
        <p:xfrm>
          <a:off x="3651449" y="3242627"/>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a:extLst>
              <a:ext uri="{FF2B5EF4-FFF2-40B4-BE49-F238E27FC236}">
                <a16:creationId xmlns:a16="http://schemas.microsoft.com/office/drawing/2014/main" id="{7484F564-B5A3-4A3E-82EE-F171F31AC5F8}"/>
              </a:ext>
            </a:extLst>
          </p:cNvPr>
          <p:cNvGraphicFramePr>
            <a:graphicFrameLocks/>
          </p:cNvGraphicFramePr>
          <p:nvPr>
            <p:extLst>
              <p:ext uri="{D42A27DB-BD31-4B8C-83A1-F6EECF244321}">
                <p14:modId xmlns:p14="http://schemas.microsoft.com/office/powerpoint/2010/main" val="1410015888"/>
              </p:ext>
            </p:extLst>
          </p:nvPr>
        </p:nvGraphicFramePr>
        <p:xfrm>
          <a:off x="3846046" y="558356"/>
          <a:ext cx="4572000"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46886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3593F-5BDA-42F7-8AFA-75AD8AD9B197}"/>
              </a:ext>
            </a:extLst>
          </p:cNvPr>
          <p:cNvSpPr>
            <a:spLocks noGrp="1"/>
          </p:cNvSpPr>
          <p:nvPr>
            <p:ph type="title"/>
          </p:nvPr>
        </p:nvSpPr>
        <p:spPr>
          <a:xfrm>
            <a:off x="454895" y="558119"/>
            <a:ext cx="3182052" cy="1228028"/>
          </a:xfrm>
        </p:spPr>
        <p:txBody>
          <a:bodyPr/>
          <a:lstStyle/>
          <a:p>
            <a:r>
              <a:rPr lang="en-US" dirty="0"/>
              <a:t>Greater Percentage of CCPS Third Graders Meet Reading and Math Benchmarks</a:t>
            </a:r>
          </a:p>
        </p:txBody>
      </p:sp>
      <p:sp>
        <p:nvSpPr>
          <p:cNvPr id="8" name="TextBox 7">
            <a:extLst>
              <a:ext uri="{FF2B5EF4-FFF2-40B4-BE49-F238E27FC236}">
                <a16:creationId xmlns:a16="http://schemas.microsoft.com/office/drawing/2014/main" id="{93F17ACC-8AEA-4C28-9703-218BF1EAC7F5}"/>
              </a:ext>
            </a:extLst>
          </p:cNvPr>
          <p:cNvSpPr txBox="1"/>
          <p:nvPr/>
        </p:nvSpPr>
        <p:spPr>
          <a:xfrm>
            <a:off x="86185" y="6407150"/>
            <a:ext cx="368710" cy="246221"/>
          </a:xfrm>
          <a:prstGeom prst="rect">
            <a:avLst/>
          </a:prstGeom>
          <a:noFill/>
        </p:spPr>
        <p:txBody>
          <a:bodyPr wrap="square" rtlCol="0">
            <a:spAutoFit/>
          </a:bodyPr>
          <a:lstStyle/>
          <a:p>
            <a:r>
              <a:rPr lang="en-US" sz="1000" dirty="0"/>
              <a:t>  4</a:t>
            </a:r>
          </a:p>
        </p:txBody>
      </p:sp>
      <p:graphicFrame>
        <p:nvGraphicFramePr>
          <p:cNvPr id="10" name="Table 10">
            <a:extLst>
              <a:ext uri="{FF2B5EF4-FFF2-40B4-BE49-F238E27FC236}">
                <a16:creationId xmlns:a16="http://schemas.microsoft.com/office/drawing/2014/main" id="{FF975BEA-3EA3-45AE-B2F6-6F0E41F867C8}"/>
              </a:ext>
            </a:extLst>
          </p:cNvPr>
          <p:cNvGraphicFramePr>
            <a:graphicFrameLocks noGrp="1"/>
          </p:cNvGraphicFramePr>
          <p:nvPr>
            <p:ph idx="13"/>
            <p:extLst>
              <p:ext uri="{D42A27DB-BD31-4B8C-83A1-F6EECF244321}">
                <p14:modId xmlns:p14="http://schemas.microsoft.com/office/powerpoint/2010/main" val="3010013753"/>
              </p:ext>
            </p:extLst>
          </p:nvPr>
        </p:nvGraphicFramePr>
        <p:xfrm>
          <a:off x="1203427" y="5952277"/>
          <a:ext cx="7854388" cy="914400"/>
        </p:xfrm>
        <a:graphic>
          <a:graphicData uri="http://schemas.openxmlformats.org/drawingml/2006/table">
            <a:tbl>
              <a:tblPr firstRow="1" bandRow="1">
                <a:tableStyleId>{5C22544A-7EE6-4342-B048-85BDC9FD1C3A}</a:tableStyleId>
              </a:tblPr>
              <a:tblGrid>
                <a:gridCol w="2217953">
                  <a:extLst>
                    <a:ext uri="{9D8B030D-6E8A-4147-A177-3AD203B41FA5}">
                      <a16:colId xmlns:a16="http://schemas.microsoft.com/office/drawing/2014/main" val="2566997009"/>
                    </a:ext>
                  </a:extLst>
                </a:gridCol>
                <a:gridCol w="5636435">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a:t>
                      </a:r>
                      <a:r>
                        <a:rPr lang="en-US" sz="900" b="0" dirty="0">
                          <a:solidFill>
                            <a:schemeClr val="tx1">
                              <a:lumMod val="50000"/>
                              <a:lumOff val="50000"/>
                            </a:schemeClr>
                          </a:solidFill>
                        </a:rPr>
                        <a:t> Performance Measure 4: The percentage of students meeting grade level benchmarks in reading and mathematics at the close of Grade 3.</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CCPS Central Office provided the STAR Reading and Mathematics Assessment data. This assessment provides a grade-level equivalent (GE) score based on the time in the school year that the student takes the assessment. The grade level benchmark for a STAR assessment administered in the last month of third grade is 3.9. A student who is strong in a content area may have a GE score of 5.3 indicating the student successfully answers  items associated with fifth grade students in the third month of school. Likewise, a 2.7 GE score indicates second grade, seventh month of school. </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sp>
        <p:nvSpPr>
          <p:cNvPr id="12" name="Rectangle 11">
            <a:extLst>
              <a:ext uri="{FF2B5EF4-FFF2-40B4-BE49-F238E27FC236}">
                <a16:creationId xmlns:a16="http://schemas.microsoft.com/office/drawing/2014/main" id="{23D15EAB-BFD4-4F34-872D-604A4155C6A4}"/>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graphicFrame>
        <p:nvGraphicFramePr>
          <p:cNvPr id="11" name="Chart 10">
            <a:extLst>
              <a:ext uri="{FF2B5EF4-FFF2-40B4-BE49-F238E27FC236}">
                <a16:creationId xmlns:a16="http://schemas.microsoft.com/office/drawing/2014/main" id="{9B4E35F4-DB5E-4607-8DCE-53ACCFA43AA5}"/>
              </a:ext>
            </a:extLst>
          </p:cNvPr>
          <p:cNvGraphicFramePr>
            <a:graphicFrameLocks/>
          </p:cNvGraphicFramePr>
          <p:nvPr>
            <p:extLst>
              <p:ext uri="{D42A27DB-BD31-4B8C-83A1-F6EECF244321}">
                <p14:modId xmlns:p14="http://schemas.microsoft.com/office/powerpoint/2010/main" val="3529070027"/>
              </p:ext>
            </p:extLst>
          </p:nvPr>
        </p:nvGraphicFramePr>
        <p:xfrm>
          <a:off x="3786809" y="973114"/>
          <a:ext cx="4899991" cy="3946755"/>
        </p:xfrm>
        <a:graphic>
          <a:graphicData uri="http://schemas.openxmlformats.org/drawingml/2006/chart">
            <c:chart xmlns:c="http://schemas.openxmlformats.org/drawingml/2006/chart" xmlns:r="http://schemas.openxmlformats.org/officeDocument/2006/relationships" r:id="rId2"/>
          </a:graphicData>
        </a:graphic>
      </p:graphicFrame>
      <p:sp>
        <p:nvSpPr>
          <p:cNvPr id="13" name="Content Placeholder 4">
            <a:extLst>
              <a:ext uri="{FF2B5EF4-FFF2-40B4-BE49-F238E27FC236}">
                <a16:creationId xmlns:a16="http://schemas.microsoft.com/office/drawing/2014/main" id="{46DCB03F-AB7D-4CCB-8555-8B2D11809133}"/>
              </a:ext>
            </a:extLst>
          </p:cNvPr>
          <p:cNvSpPr>
            <a:spLocks noGrp="1"/>
          </p:cNvSpPr>
          <p:nvPr>
            <p:ph idx="1"/>
          </p:nvPr>
        </p:nvSpPr>
        <p:spPr>
          <a:xfrm>
            <a:off x="371622" y="2812823"/>
            <a:ext cx="3182052" cy="2749550"/>
          </a:xfrm>
        </p:spPr>
        <p:txBody>
          <a:bodyPr/>
          <a:lstStyle/>
          <a:p>
            <a:pPr lvl="3">
              <a:spcBef>
                <a:spcPts val="0"/>
              </a:spcBef>
              <a:spcAft>
                <a:spcPts val="0"/>
              </a:spcAft>
            </a:pPr>
            <a:r>
              <a:rPr lang="en-US" dirty="0"/>
              <a:t>The STAR Reading and Mathematics assessments can be given throughout the school year. The data presented is from the end of the school year. The 2018-19 third graders outperformed the previous year’s students. There was a 15-percentage point increase from baseline in reading and an 11-percentage point increase from baseline in mathematics. The highest third grade score is &gt;6, meaning the student can answer items associated with sixth grade and above. The range of grade level equivalent scores for the 2018-19 third graders was:</a:t>
            </a:r>
          </a:p>
          <a:p>
            <a:pPr marL="625475" lvl="3" indent="-171450">
              <a:spcBef>
                <a:spcPts val="0"/>
              </a:spcBef>
              <a:spcAft>
                <a:spcPts val="0"/>
              </a:spcAft>
              <a:buFont typeface="Wingdings" panose="05000000000000000000" pitchFamily="2" charset="2"/>
              <a:buChar char="§"/>
            </a:pPr>
            <a:r>
              <a:rPr lang="en-US" dirty="0"/>
              <a:t>Reading:	     2.6 to &gt;6</a:t>
            </a:r>
          </a:p>
          <a:p>
            <a:pPr marL="625475" lvl="3" indent="-171450">
              <a:spcBef>
                <a:spcPts val="0"/>
              </a:spcBef>
              <a:spcAft>
                <a:spcPts val="0"/>
              </a:spcAft>
              <a:buFont typeface="Wingdings" panose="05000000000000000000" pitchFamily="2" charset="2"/>
              <a:buChar char="§"/>
            </a:pPr>
            <a:r>
              <a:rPr lang="en-US" dirty="0"/>
              <a:t>Mathematics: 	     1.5  to &gt;6</a:t>
            </a:r>
          </a:p>
          <a:p>
            <a:pPr lvl="2"/>
            <a:endParaRPr lang="en-US" dirty="0"/>
          </a:p>
        </p:txBody>
      </p:sp>
      <p:graphicFrame>
        <p:nvGraphicFramePr>
          <p:cNvPr id="14" name="Table 13">
            <a:extLst>
              <a:ext uri="{FF2B5EF4-FFF2-40B4-BE49-F238E27FC236}">
                <a16:creationId xmlns:a16="http://schemas.microsoft.com/office/drawing/2014/main" id="{14FF25DF-AB2E-40C5-BEFB-B77B9F45EE3D}"/>
              </a:ext>
            </a:extLst>
          </p:cNvPr>
          <p:cNvGraphicFramePr>
            <a:graphicFrameLocks noGrp="1"/>
          </p:cNvGraphicFramePr>
          <p:nvPr/>
        </p:nvGraphicFramePr>
        <p:xfrm>
          <a:off x="3786809" y="5127292"/>
          <a:ext cx="4899990" cy="607822"/>
        </p:xfrm>
        <a:graphic>
          <a:graphicData uri="http://schemas.openxmlformats.org/drawingml/2006/table">
            <a:tbl>
              <a:tblPr>
                <a:tableStyleId>{5C22544A-7EE6-4342-B048-85BDC9FD1C3A}</a:tableStyleId>
              </a:tblPr>
              <a:tblGrid>
                <a:gridCol w="4899990">
                  <a:extLst>
                    <a:ext uri="{9D8B030D-6E8A-4147-A177-3AD203B41FA5}">
                      <a16:colId xmlns:a16="http://schemas.microsoft.com/office/drawing/2014/main" val="20000"/>
                    </a:ext>
                  </a:extLst>
                </a:gridCol>
              </a:tblGrid>
              <a:tr h="0">
                <a:tc>
                  <a:txBody>
                    <a:bodyPr/>
                    <a:lstStyle/>
                    <a:p>
                      <a:pPr marL="0" algn="l" defTabSz="914400" rtl="0" eaLnBrk="1" latinLnBrk="0" hangingPunct="1">
                        <a:lnSpc>
                          <a:spcPct val="110000"/>
                        </a:lnSpc>
                      </a:pPr>
                      <a:r>
                        <a:rPr lang="en-US" sz="1300" i="1" kern="100" spc="-50" baseline="0" dirty="0">
                          <a:solidFill>
                            <a:schemeClr val="accent1"/>
                          </a:solidFill>
                          <a:latin typeface="Corbel" panose="020B0503020204020204" pitchFamily="34" charset="0"/>
                          <a:ea typeface="+mn-ea"/>
                          <a:cs typeface="+mn-cs"/>
                        </a:rPr>
                        <a:t>More CCPS third graders met the reading and mathematics  grade level benchmarks at the end of  this school year than the previous school year.</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Rectangle 2">
            <a:extLst>
              <a:ext uri="{FF2B5EF4-FFF2-40B4-BE49-F238E27FC236}">
                <a16:creationId xmlns:a16="http://schemas.microsoft.com/office/drawing/2014/main" id="{1C4BE2A1-46AA-4F40-83EB-8093EADFEF16}"/>
              </a:ext>
            </a:extLst>
          </p:cNvPr>
          <p:cNvSpPr/>
          <p:nvPr/>
        </p:nvSpPr>
        <p:spPr>
          <a:xfrm>
            <a:off x="3786808" y="542228"/>
            <a:ext cx="4899991" cy="430887"/>
          </a:xfrm>
          <a:prstGeom prst="rect">
            <a:avLst/>
          </a:prstGeom>
        </p:spPr>
        <p:txBody>
          <a:bodyPr wrap="squar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sz="1100" dirty="0">
                <a:solidFill>
                  <a:schemeClr val="tx2"/>
                </a:solidFill>
              </a:rPr>
              <a:t>Percentage of Third Grade Students Meeting Reading and Math Grade Level Benchmarks on the STAR Assessment</a:t>
            </a:r>
          </a:p>
        </p:txBody>
      </p:sp>
    </p:spTree>
    <p:extLst>
      <p:ext uri="{BB962C8B-B14F-4D97-AF65-F5344CB8AC3E}">
        <p14:creationId xmlns:p14="http://schemas.microsoft.com/office/powerpoint/2010/main" val="3858724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A2EA6C-1635-48A6-8CED-45F2C56D6860}"/>
              </a:ext>
            </a:extLst>
          </p:cNvPr>
          <p:cNvSpPr>
            <a:spLocks noGrp="1"/>
          </p:cNvSpPr>
          <p:nvPr>
            <p:ph type="title"/>
          </p:nvPr>
        </p:nvSpPr>
        <p:spPr/>
        <p:txBody>
          <a:bodyPr/>
          <a:lstStyle/>
          <a:p>
            <a:r>
              <a:rPr lang="en-US" dirty="0"/>
              <a:t>87 Students Earned CTE Credentials, An Increase from 81</a:t>
            </a:r>
          </a:p>
        </p:txBody>
      </p:sp>
      <p:sp>
        <p:nvSpPr>
          <p:cNvPr id="5" name="Text Placeholder 4">
            <a:extLst>
              <a:ext uri="{FF2B5EF4-FFF2-40B4-BE49-F238E27FC236}">
                <a16:creationId xmlns:a16="http://schemas.microsoft.com/office/drawing/2014/main" id="{22D6F922-C440-47A0-BCF1-F4EB0DB408D1}"/>
              </a:ext>
            </a:extLst>
          </p:cNvPr>
          <p:cNvSpPr>
            <a:spLocks noGrp="1"/>
          </p:cNvSpPr>
          <p:nvPr>
            <p:ph type="body" sz="quarter" idx="10"/>
          </p:nvPr>
        </p:nvSpPr>
        <p:spPr/>
        <p:txBody>
          <a:bodyPr/>
          <a:lstStyle/>
          <a:p>
            <a:endParaRPr lang="en-US" dirty="0"/>
          </a:p>
        </p:txBody>
      </p:sp>
      <p:sp>
        <p:nvSpPr>
          <p:cNvPr id="13" name="Rectangle 12">
            <a:extLst>
              <a:ext uri="{FF2B5EF4-FFF2-40B4-BE49-F238E27FC236}">
                <a16:creationId xmlns:a16="http://schemas.microsoft.com/office/drawing/2014/main" id="{70136441-EE92-408C-9FBF-C33171CF8B28}"/>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graphicFrame>
        <p:nvGraphicFramePr>
          <p:cNvPr id="14" name="Table 10">
            <a:extLst>
              <a:ext uri="{FF2B5EF4-FFF2-40B4-BE49-F238E27FC236}">
                <a16:creationId xmlns:a16="http://schemas.microsoft.com/office/drawing/2014/main" id="{4C6B2456-A5AE-4CFE-BCAF-A72448A53379}"/>
              </a:ext>
            </a:extLst>
          </p:cNvPr>
          <p:cNvGraphicFramePr>
            <a:graphicFrameLocks/>
          </p:cNvGraphicFramePr>
          <p:nvPr>
            <p:extLst>
              <p:ext uri="{D42A27DB-BD31-4B8C-83A1-F6EECF244321}">
                <p14:modId xmlns:p14="http://schemas.microsoft.com/office/powerpoint/2010/main" val="4160605597"/>
              </p:ext>
            </p:extLst>
          </p:nvPr>
        </p:nvGraphicFramePr>
        <p:xfrm>
          <a:off x="1203427" y="5952278"/>
          <a:ext cx="7854388" cy="829522"/>
        </p:xfrm>
        <a:graphic>
          <a:graphicData uri="http://schemas.openxmlformats.org/drawingml/2006/table">
            <a:tbl>
              <a:tblPr firstRow="1" bandRow="1">
                <a:tableStyleId>{5C22544A-7EE6-4342-B048-85BDC9FD1C3A}</a:tableStyleId>
              </a:tblPr>
              <a:tblGrid>
                <a:gridCol w="2217953">
                  <a:extLst>
                    <a:ext uri="{9D8B030D-6E8A-4147-A177-3AD203B41FA5}">
                      <a16:colId xmlns:a16="http://schemas.microsoft.com/office/drawing/2014/main" val="2566997009"/>
                    </a:ext>
                  </a:extLst>
                </a:gridCol>
                <a:gridCol w="5636435">
                  <a:extLst>
                    <a:ext uri="{9D8B030D-6E8A-4147-A177-3AD203B41FA5}">
                      <a16:colId xmlns:a16="http://schemas.microsoft.com/office/drawing/2014/main" val="2480043174"/>
                    </a:ext>
                  </a:extLst>
                </a:gridCol>
              </a:tblGrid>
              <a:tr h="8295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a:t>
                      </a:r>
                      <a:r>
                        <a:rPr lang="en-US" sz="900" b="0" dirty="0">
                          <a:solidFill>
                            <a:schemeClr val="tx1">
                              <a:lumMod val="50000"/>
                              <a:lumOff val="50000"/>
                            </a:schemeClr>
                          </a:solidFill>
                        </a:rPr>
                        <a:t> Performance Measure 5: The percentage of students earning one more CTE credentials (NOCTI, state licensure, industry certification, workplace readiness).</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CCPS Central Office provided the Career and Technical Education assessment results for all students who passed one or more assessments. It was organized by unique student identifier number and the name of the assessment.</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sp>
        <p:nvSpPr>
          <p:cNvPr id="16" name="Content Placeholder 4">
            <a:extLst>
              <a:ext uri="{FF2B5EF4-FFF2-40B4-BE49-F238E27FC236}">
                <a16:creationId xmlns:a16="http://schemas.microsoft.com/office/drawing/2014/main" id="{4CB5444F-E30D-44DF-A82C-0AD08D9056B0}"/>
              </a:ext>
            </a:extLst>
          </p:cNvPr>
          <p:cNvSpPr txBox="1">
            <a:spLocks/>
          </p:cNvSpPr>
          <p:nvPr/>
        </p:nvSpPr>
        <p:spPr>
          <a:xfrm>
            <a:off x="397660" y="2254982"/>
            <a:ext cx="3098795" cy="3356140"/>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lnSpc>
                <a:spcPct val="110000"/>
              </a:lnSpc>
              <a:spcBef>
                <a:spcPts val="0"/>
              </a:spcBef>
              <a:spcAft>
                <a:spcPts val="0"/>
              </a:spcAft>
            </a:pPr>
            <a:r>
              <a:rPr lang="en-US" sz="1100" i="0" dirty="0">
                <a:solidFill>
                  <a:schemeClr val="tx2"/>
                </a:solidFill>
                <a:latin typeface="+mn-lt"/>
              </a:rPr>
              <a:t>More 2018-2019 students earned Career and Technical Education (CTE) credentials than students in the 2017-2018 baseline year. As seen in the pie chart, 46% of high school students earned a CTE credential in 2018-2019. This is a 4-percentage point increase from baseline (42% earned CTE/58% did not). The bar chart, illustrates that more students earned multiple CTE credentials than in the baseline year. </a:t>
            </a:r>
            <a:r>
              <a:rPr lang="en-US" sz="1100" i="0" kern="100" spc="-50" dirty="0">
                <a:solidFill>
                  <a:schemeClr val="tx2"/>
                </a:solidFill>
                <a:latin typeface="+mn-lt"/>
              </a:rPr>
              <a:t>The following assessments were passed by CCPS juniors and seniors. They are ordered by the number of students who passed the assessment from largest to smallest .</a:t>
            </a:r>
          </a:p>
          <a:p>
            <a:pPr algn="ctr">
              <a:lnSpc>
                <a:spcPct val="110000"/>
              </a:lnSpc>
              <a:spcBef>
                <a:spcPts val="0"/>
              </a:spcBef>
              <a:spcAft>
                <a:spcPts val="0"/>
              </a:spcAft>
            </a:pPr>
            <a:r>
              <a:rPr lang="en-US" sz="1100" i="0" kern="100" spc="-50" dirty="0">
                <a:solidFill>
                  <a:schemeClr val="tx2"/>
                </a:solidFill>
                <a:latin typeface="+mn-lt"/>
              </a:rPr>
              <a:t>Workplace Readiness Skills</a:t>
            </a:r>
          </a:p>
          <a:p>
            <a:pPr algn="ctr">
              <a:lnSpc>
                <a:spcPct val="110000"/>
              </a:lnSpc>
              <a:spcBef>
                <a:spcPts val="0"/>
              </a:spcBef>
              <a:spcAft>
                <a:spcPts val="0"/>
              </a:spcAft>
            </a:pPr>
            <a:r>
              <a:rPr lang="en-US" sz="1100" i="0" kern="100" spc="-50" dirty="0">
                <a:solidFill>
                  <a:schemeClr val="tx2"/>
                </a:solidFill>
                <a:latin typeface="+mn-lt"/>
              </a:rPr>
              <a:t>W!SE  (Financial Literacy)</a:t>
            </a:r>
          </a:p>
          <a:p>
            <a:pPr algn="ctr">
              <a:lnSpc>
                <a:spcPct val="110000"/>
              </a:lnSpc>
              <a:spcBef>
                <a:spcPts val="0"/>
              </a:spcBef>
              <a:spcAft>
                <a:spcPts val="0"/>
              </a:spcAft>
            </a:pPr>
            <a:r>
              <a:rPr lang="en-US" sz="1100" i="0" kern="100" spc="-50" dirty="0">
                <a:solidFill>
                  <a:schemeClr val="tx2"/>
                </a:solidFill>
                <a:latin typeface="+mn-lt"/>
              </a:rPr>
              <a:t>Certiport: MOS Word (tied)</a:t>
            </a:r>
          </a:p>
          <a:p>
            <a:pPr algn="ctr">
              <a:lnSpc>
                <a:spcPct val="110000"/>
              </a:lnSpc>
              <a:spcBef>
                <a:spcPts val="0"/>
              </a:spcBef>
              <a:spcAft>
                <a:spcPts val="0"/>
              </a:spcAft>
            </a:pPr>
            <a:r>
              <a:rPr lang="en-US" sz="1100" i="0" kern="100" spc="-50" dirty="0">
                <a:solidFill>
                  <a:schemeClr val="tx2"/>
                </a:solidFill>
                <a:latin typeface="+mn-lt"/>
              </a:rPr>
              <a:t>Skills USA: Customer Service (tied)</a:t>
            </a:r>
          </a:p>
          <a:p>
            <a:pPr algn="ctr">
              <a:lnSpc>
                <a:spcPct val="110000"/>
              </a:lnSpc>
              <a:spcBef>
                <a:spcPts val="0"/>
              </a:spcBef>
              <a:spcAft>
                <a:spcPts val="0"/>
              </a:spcAft>
            </a:pPr>
            <a:r>
              <a:rPr lang="en-US" sz="1100" i="0" kern="100" spc="-50" dirty="0">
                <a:solidFill>
                  <a:schemeClr val="tx2"/>
                </a:solidFill>
                <a:latin typeface="+mn-lt"/>
              </a:rPr>
              <a:t>Certiport: MOS Powerpoint</a:t>
            </a:r>
          </a:p>
          <a:p>
            <a:pPr algn="ctr">
              <a:lnSpc>
                <a:spcPct val="110000"/>
              </a:lnSpc>
              <a:spcBef>
                <a:spcPts val="0"/>
              </a:spcBef>
              <a:spcAft>
                <a:spcPts val="0"/>
              </a:spcAft>
            </a:pPr>
            <a:r>
              <a:rPr lang="en-US" sz="1100" i="0" kern="100" spc="-50" dirty="0">
                <a:solidFill>
                  <a:schemeClr val="tx2"/>
                </a:solidFill>
                <a:latin typeface="+mn-lt"/>
              </a:rPr>
              <a:t>Skills USA: Robotics</a:t>
            </a:r>
          </a:p>
          <a:p>
            <a:pPr algn="ctr">
              <a:lnSpc>
                <a:spcPct val="110000"/>
              </a:lnSpc>
              <a:spcBef>
                <a:spcPts val="0"/>
              </a:spcBef>
              <a:spcAft>
                <a:spcPts val="0"/>
              </a:spcAft>
            </a:pPr>
            <a:r>
              <a:rPr lang="en-US" sz="1100" i="0" kern="100" spc="-50" dirty="0">
                <a:solidFill>
                  <a:schemeClr val="tx2"/>
                </a:solidFill>
                <a:latin typeface="+mn-lt"/>
              </a:rPr>
              <a:t>Nurses Aide Exam</a:t>
            </a:r>
          </a:p>
          <a:p>
            <a:pPr lvl="3">
              <a:spcBef>
                <a:spcPts val="0"/>
              </a:spcBef>
              <a:spcAft>
                <a:spcPts val="0"/>
              </a:spcAft>
            </a:pPr>
            <a:endParaRPr lang="en-US" dirty="0"/>
          </a:p>
          <a:p>
            <a:pPr lvl="2"/>
            <a:endParaRPr lang="en-US" dirty="0"/>
          </a:p>
        </p:txBody>
      </p:sp>
      <p:graphicFrame>
        <p:nvGraphicFramePr>
          <p:cNvPr id="17" name="Chart 16">
            <a:extLst>
              <a:ext uri="{FF2B5EF4-FFF2-40B4-BE49-F238E27FC236}">
                <a16:creationId xmlns:a16="http://schemas.microsoft.com/office/drawing/2014/main" id="{C4C74936-7320-6A44-A252-EC5A0123F981}"/>
              </a:ext>
            </a:extLst>
          </p:cNvPr>
          <p:cNvGraphicFramePr>
            <a:graphicFrameLocks/>
          </p:cNvGraphicFramePr>
          <p:nvPr/>
        </p:nvGraphicFramePr>
        <p:xfrm>
          <a:off x="3562625" y="2961861"/>
          <a:ext cx="3182052" cy="299041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Table 17">
            <a:extLst>
              <a:ext uri="{FF2B5EF4-FFF2-40B4-BE49-F238E27FC236}">
                <a16:creationId xmlns:a16="http://schemas.microsoft.com/office/drawing/2014/main" id="{E2EF17F3-3351-43AE-BCB8-3E649D112230}"/>
              </a:ext>
            </a:extLst>
          </p:cNvPr>
          <p:cNvGraphicFramePr>
            <a:graphicFrameLocks noGrp="1"/>
          </p:cNvGraphicFramePr>
          <p:nvPr>
            <p:extLst>
              <p:ext uri="{D42A27DB-BD31-4B8C-83A1-F6EECF244321}">
                <p14:modId xmlns:p14="http://schemas.microsoft.com/office/powerpoint/2010/main" val="417976259"/>
              </p:ext>
            </p:extLst>
          </p:nvPr>
        </p:nvGraphicFramePr>
        <p:xfrm>
          <a:off x="6903749" y="3429000"/>
          <a:ext cx="1987731" cy="2351278"/>
        </p:xfrm>
        <a:graphic>
          <a:graphicData uri="http://schemas.openxmlformats.org/drawingml/2006/table">
            <a:tbl>
              <a:tblPr>
                <a:tableStyleId>{5C22544A-7EE6-4342-B048-85BDC9FD1C3A}</a:tableStyleId>
              </a:tblPr>
              <a:tblGrid>
                <a:gridCol w="1987731">
                  <a:extLst>
                    <a:ext uri="{9D8B030D-6E8A-4147-A177-3AD203B41FA5}">
                      <a16:colId xmlns:a16="http://schemas.microsoft.com/office/drawing/2014/main" val="20000"/>
                    </a:ext>
                  </a:extLst>
                </a:gridCol>
              </a:tblGrid>
              <a:tr h="0">
                <a:tc>
                  <a:txBody>
                    <a:bodyPr/>
                    <a:lstStyle/>
                    <a:p>
                      <a:pPr marL="0" algn="l" defTabSz="914400" rtl="0" eaLnBrk="1" latinLnBrk="0" hangingPunct="1">
                        <a:lnSpc>
                          <a:spcPct val="110000"/>
                        </a:lnSpc>
                      </a:pPr>
                      <a:r>
                        <a:rPr lang="en-US" sz="1300" i="1" kern="100" spc="-50" baseline="0" dirty="0">
                          <a:solidFill>
                            <a:schemeClr val="accent1"/>
                          </a:solidFill>
                          <a:latin typeface="Corbel" panose="020B0503020204020204" pitchFamily="34" charset="0"/>
                          <a:ea typeface="+mn-ea"/>
                          <a:cs typeface="+mn-cs"/>
                        </a:rPr>
                        <a:t>Among 18 students earning multiple CTE credentials, three credentials were most often earned. </a:t>
                      </a:r>
                    </a:p>
                    <a:p>
                      <a:pPr marL="0" algn="l" defTabSz="914400" rtl="0" eaLnBrk="1" latinLnBrk="0" hangingPunct="1">
                        <a:lnSpc>
                          <a:spcPct val="110000"/>
                        </a:lnSpc>
                      </a:pPr>
                      <a:endParaRPr lang="en-US" sz="1300" i="1" kern="100" spc="-50" baseline="0" dirty="0">
                        <a:solidFill>
                          <a:schemeClr val="accent1"/>
                        </a:solidFill>
                        <a:latin typeface="Corbel" panose="020B0503020204020204" pitchFamily="34" charset="0"/>
                        <a:ea typeface="+mn-ea"/>
                        <a:cs typeface="+mn-cs"/>
                      </a:endParaRPr>
                    </a:p>
                    <a:p>
                      <a:pPr marL="0" algn="l" defTabSz="914400" rtl="0" eaLnBrk="1" latinLnBrk="0" hangingPunct="1">
                        <a:lnSpc>
                          <a:spcPct val="110000"/>
                        </a:lnSpc>
                      </a:pPr>
                      <a:r>
                        <a:rPr lang="en-US" sz="1300" i="1" kern="100" spc="-50" baseline="0" dirty="0">
                          <a:solidFill>
                            <a:schemeClr val="accent1"/>
                          </a:solidFill>
                          <a:latin typeface="Corbel" panose="020B0503020204020204" pitchFamily="34" charset="0"/>
                          <a:ea typeface="+mn-ea"/>
                          <a:cs typeface="+mn-cs"/>
                        </a:rPr>
                        <a:t>Tied at 10 students each:</a:t>
                      </a:r>
                    </a:p>
                    <a:p>
                      <a:pPr marL="0" indent="0" algn="l" defTabSz="914400" rtl="0" eaLnBrk="1" latinLnBrk="0" hangingPunct="1">
                        <a:lnSpc>
                          <a:spcPct val="110000"/>
                        </a:lnSpc>
                        <a:buNone/>
                      </a:pPr>
                      <a:r>
                        <a:rPr lang="en-US" sz="1300" i="1" kern="100" spc="-50" baseline="0" dirty="0">
                          <a:solidFill>
                            <a:schemeClr val="accent1"/>
                          </a:solidFill>
                          <a:latin typeface="Corbel" panose="020B0503020204020204" pitchFamily="34" charset="0"/>
                          <a:ea typeface="+mn-ea"/>
                          <a:cs typeface="+mn-cs"/>
                        </a:rPr>
                        <a:t>Skills USA: Customer Service </a:t>
                      </a:r>
                    </a:p>
                    <a:p>
                      <a:pPr marL="0" indent="0" algn="l" defTabSz="914400" rtl="0" eaLnBrk="1" latinLnBrk="0" hangingPunct="1">
                        <a:lnSpc>
                          <a:spcPct val="110000"/>
                        </a:lnSpc>
                        <a:buNone/>
                      </a:pPr>
                      <a:r>
                        <a:rPr lang="en-US" sz="1300" i="1" kern="100" spc="-50" baseline="0" dirty="0">
                          <a:solidFill>
                            <a:schemeClr val="accent1"/>
                          </a:solidFill>
                          <a:latin typeface="Corbel" panose="020B0503020204020204" pitchFamily="34" charset="0"/>
                          <a:ea typeface="+mn-ea"/>
                          <a:cs typeface="+mn-cs"/>
                        </a:rPr>
                        <a:t>Workplace Readiness Skills</a:t>
                      </a:r>
                    </a:p>
                    <a:p>
                      <a:pPr marL="0" indent="0" algn="l" defTabSz="914400" rtl="0" eaLnBrk="1" latinLnBrk="0" hangingPunct="1">
                        <a:lnSpc>
                          <a:spcPct val="110000"/>
                        </a:lnSpc>
                        <a:buNone/>
                      </a:pPr>
                      <a:endParaRPr lang="en-US" sz="1300" i="1" kern="100" spc="-50" baseline="0" dirty="0">
                        <a:solidFill>
                          <a:schemeClr val="accent1"/>
                        </a:solidFill>
                        <a:latin typeface="Corbel" panose="020B0503020204020204" pitchFamily="34" charset="0"/>
                        <a:ea typeface="+mn-ea"/>
                        <a:cs typeface="+mn-cs"/>
                      </a:endParaRPr>
                    </a:p>
                    <a:p>
                      <a:pPr marL="0" indent="0" algn="l" defTabSz="914400" rtl="0" eaLnBrk="1" latinLnBrk="0" hangingPunct="1">
                        <a:lnSpc>
                          <a:spcPct val="110000"/>
                        </a:lnSpc>
                        <a:buNone/>
                      </a:pPr>
                      <a:r>
                        <a:rPr lang="en-US" sz="1300" i="1" kern="100" spc="-50" baseline="0" dirty="0">
                          <a:solidFill>
                            <a:schemeClr val="accent1"/>
                          </a:solidFill>
                          <a:latin typeface="Corbel" panose="020B0503020204020204" pitchFamily="34" charset="0"/>
                          <a:ea typeface="+mn-ea"/>
                          <a:cs typeface="+mn-cs"/>
                        </a:rPr>
                        <a:t> 9 students: Certiport: MOS Word</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0" name="TextBox 19">
            <a:extLst>
              <a:ext uri="{FF2B5EF4-FFF2-40B4-BE49-F238E27FC236}">
                <a16:creationId xmlns:a16="http://schemas.microsoft.com/office/drawing/2014/main" id="{7297FF16-B9E8-4FCB-B9A2-BD96F1B1F7F2}"/>
              </a:ext>
            </a:extLst>
          </p:cNvPr>
          <p:cNvSpPr txBox="1"/>
          <p:nvPr/>
        </p:nvSpPr>
        <p:spPr>
          <a:xfrm>
            <a:off x="3866321" y="531249"/>
            <a:ext cx="4820479" cy="261610"/>
          </a:xfrm>
          <a:prstGeom prst="rect">
            <a:avLst/>
          </a:prstGeom>
          <a:noFill/>
        </p:spPr>
        <p:txBody>
          <a:bodyPr wrap="square" rtlCol="0">
            <a:spAutoFit/>
          </a:bodyPr>
          <a:lstStyle/>
          <a:p>
            <a:pPr algn="ctr"/>
            <a:r>
              <a:rPr lang="en-US" sz="1100" dirty="0">
                <a:solidFill>
                  <a:schemeClr val="tx2"/>
                </a:solidFill>
              </a:rPr>
              <a:t>2018-2019 Percentage of High School Students Earning CTE Credentials</a:t>
            </a:r>
          </a:p>
        </p:txBody>
      </p:sp>
      <p:graphicFrame>
        <p:nvGraphicFramePr>
          <p:cNvPr id="24" name="Chart 23">
            <a:extLst>
              <a:ext uri="{FF2B5EF4-FFF2-40B4-BE49-F238E27FC236}">
                <a16:creationId xmlns:a16="http://schemas.microsoft.com/office/drawing/2014/main" id="{911F880D-CE71-9748-9D84-A4EE3616217E}"/>
              </a:ext>
            </a:extLst>
          </p:cNvPr>
          <p:cNvGraphicFramePr>
            <a:graphicFrameLocks/>
          </p:cNvGraphicFramePr>
          <p:nvPr/>
        </p:nvGraphicFramePr>
        <p:xfrm>
          <a:off x="4244129" y="656676"/>
          <a:ext cx="4362450" cy="260032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2311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E3431-E49F-4332-BFDC-41329CE4CD7A}"/>
              </a:ext>
            </a:extLst>
          </p:cNvPr>
          <p:cNvSpPr>
            <a:spLocks noGrp="1"/>
          </p:cNvSpPr>
          <p:nvPr>
            <p:ph type="title"/>
          </p:nvPr>
        </p:nvSpPr>
        <p:spPr>
          <a:xfrm>
            <a:off x="440565" y="730724"/>
            <a:ext cx="3022600" cy="1351024"/>
          </a:xfrm>
        </p:spPr>
        <p:txBody>
          <a:bodyPr/>
          <a:lstStyle/>
          <a:p>
            <a:r>
              <a:rPr lang="en-US" dirty="0"/>
              <a:t>CCPS Students are Taking College-level Courses</a:t>
            </a:r>
          </a:p>
        </p:txBody>
      </p:sp>
      <p:sp>
        <p:nvSpPr>
          <p:cNvPr id="3" name="Content Placeholder 2">
            <a:extLst>
              <a:ext uri="{FF2B5EF4-FFF2-40B4-BE49-F238E27FC236}">
                <a16:creationId xmlns:a16="http://schemas.microsoft.com/office/drawing/2014/main" id="{CEAD551B-8FB3-4B74-90CB-9B254AA35945}"/>
              </a:ext>
            </a:extLst>
          </p:cNvPr>
          <p:cNvSpPr>
            <a:spLocks noGrp="1"/>
          </p:cNvSpPr>
          <p:nvPr>
            <p:ph idx="1"/>
          </p:nvPr>
        </p:nvSpPr>
        <p:spPr>
          <a:xfrm>
            <a:off x="3871602" y="607729"/>
            <a:ext cx="4857722" cy="1306100"/>
          </a:xfrm>
        </p:spPr>
        <p:txBody>
          <a:bodyPr/>
          <a:lstStyle/>
          <a:p>
            <a:r>
              <a:rPr lang="en-US" sz="6700" dirty="0"/>
              <a:t>15% </a:t>
            </a:r>
          </a:p>
        </p:txBody>
      </p:sp>
      <p:sp>
        <p:nvSpPr>
          <p:cNvPr id="5" name="Text Placeholder 4">
            <a:extLst>
              <a:ext uri="{FF2B5EF4-FFF2-40B4-BE49-F238E27FC236}">
                <a16:creationId xmlns:a16="http://schemas.microsoft.com/office/drawing/2014/main" id="{8A8B8E02-33E0-4001-A365-3C7650DC45E0}"/>
              </a:ext>
            </a:extLst>
          </p:cNvPr>
          <p:cNvSpPr>
            <a:spLocks noGrp="1"/>
          </p:cNvSpPr>
          <p:nvPr>
            <p:ph type="body" sz="quarter" idx="10"/>
          </p:nvPr>
        </p:nvSpPr>
        <p:spPr/>
        <p:txBody>
          <a:bodyPr/>
          <a:lstStyle/>
          <a:p>
            <a:endParaRPr lang="en-US" dirty="0"/>
          </a:p>
        </p:txBody>
      </p:sp>
      <p:sp>
        <p:nvSpPr>
          <p:cNvPr id="9" name="Rectangle 8">
            <a:extLst>
              <a:ext uri="{FF2B5EF4-FFF2-40B4-BE49-F238E27FC236}">
                <a16:creationId xmlns:a16="http://schemas.microsoft.com/office/drawing/2014/main" id="{5A842572-95D8-4624-B9DB-20FD4E0EDF97}"/>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graphicFrame>
        <p:nvGraphicFramePr>
          <p:cNvPr id="10" name="Table 10">
            <a:extLst>
              <a:ext uri="{FF2B5EF4-FFF2-40B4-BE49-F238E27FC236}">
                <a16:creationId xmlns:a16="http://schemas.microsoft.com/office/drawing/2014/main" id="{4ED40283-0DBB-4FA0-829F-CA38542809E5}"/>
              </a:ext>
            </a:extLst>
          </p:cNvPr>
          <p:cNvGraphicFramePr>
            <a:graphicFrameLocks/>
          </p:cNvGraphicFramePr>
          <p:nvPr>
            <p:extLst>
              <p:ext uri="{D42A27DB-BD31-4B8C-83A1-F6EECF244321}">
                <p14:modId xmlns:p14="http://schemas.microsoft.com/office/powerpoint/2010/main" val="1676527385"/>
              </p:ext>
            </p:extLst>
          </p:nvPr>
        </p:nvGraphicFramePr>
        <p:xfrm>
          <a:off x="1203427" y="5952277"/>
          <a:ext cx="7854388" cy="914400"/>
        </p:xfrm>
        <a:graphic>
          <a:graphicData uri="http://schemas.openxmlformats.org/drawingml/2006/table">
            <a:tbl>
              <a:tblPr firstRow="1" bandRow="1">
                <a:tableStyleId>{5C22544A-7EE6-4342-B048-85BDC9FD1C3A}</a:tableStyleId>
              </a:tblPr>
              <a:tblGrid>
                <a:gridCol w="2217953">
                  <a:extLst>
                    <a:ext uri="{9D8B030D-6E8A-4147-A177-3AD203B41FA5}">
                      <a16:colId xmlns:a16="http://schemas.microsoft.com/office/drawing/2014/main" val="2566997009"/>
                    </a:ext>
                  </a:extLst>
                </a:gridCol>
                <a:gridCol w="5636435">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a:t>
                      </a:r>
                      <a:r>
                        <a:rPr lang="en-US" sz="900" b="0" dirty="0">
                          <a:solidFill>
                            <a:schemeClr val="tx1">
                              <a:lumMod val="50000"/>
                              <a:lumOff val="50000"/>
                            </a:schemeClr>
                          </a:solidFill>
                        </a:rPr>
                        <a:t> Performance Measure 8: The percentage of students enrolled in Advanced Placement (AP) or and Dual Enrollment (DE) courses.</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CCPS Central Office provided the dual enrollment and Advanced Placement data from the CCPS Student Information Service. The baseline data was provided as percentage with the breakdown as seen in the table. The current year data consisted of de-identified student data divided by course.</a:t>
                      </a:r>
                    </a:p>
                    <a:p>
                      <a:r>
                        <a:rPr lang="en-US" sz="900" b="0" dirty="0">
                          <a:solidFill>
                            <a:schemeClr val="tx1">
                              <a:lumMod val="50000"/>
                              <a:lumOff val="50000"/>
                            </a:schemeClr>
                          </a:solidFill>
                        </a:rPr>
                        <a:t>NOTE: CCPS reported enrolling 16 potentially duplicated students in dual-enrollment/AP courses in 2017-2018. No data was provided to indicate courses or individual de-identified student numbers. </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sp>
        <p:nvSpPr>
          <p:cNvPr id="4" name="Rectangle 3">
            <a:extLst>
              <a:ext uri="{FF2B5EF4-FFF2-40B4-BE49-F238E27FC236}">
                <a16:creationId xmlns:a16="http://schemas.microsoft.com/office/drawing/2014/main" id="{FDE98790-B0A9-4B9E-A8DE-001220AB4F0A}"/>
              </a:ext>
            </a:extLst>
          </p:cNvPr>
          <p:cNvSpPr/>
          <p:nvPr/>
        </p:nvSpPr>
        <p:spPr>
          <a:xfrm>
            <a:off x="5486400" y="998490"/>
            <a:ext cx="3071446" cy="692497"/>
          </a:xfrm>
          <a:prstGeom prst="rect">
            <a:avLst/>
          </a:prstGeom>
        </p:spPr>
        <p:txBody>
          <a:bodyPr wrap="square">
            <a:spAutoFit/>
          </a:bodyPr>
          <a:lstStyle/>
          <a:p>
            <a:r>
              <a:rPr lang="en-US" sz="1300" dirty="0">
                <a:solidFill>
                  <a:schemeClr val="accent1"/>
                </a:solidFill>
              </a:rPr>
              <a:t>of 11</a:t>
            </a:r>
            <a:r>
              <a:rPr lang="en-US" sz="1300" baseline="30000" dirty="0">
                <a:solidFill>
                  <a:schemeClr val="accent1"/>
                </a:solidFill>
              </a:rPr>
              <a:t>th</a:t>
            </a:r>
            <a:r>
              <a:rPr lang="en-US" sz="1300" dirty="0">
                <a:solidFill>
                  <a:schemeClr val="accent1"/>
                </a:solidFill>
              </a:rPr>
              <a:t> and 12</a:t>
            </a:r>
            <a:r>
              <a:rPr lang="en-US" sz="1300" baseline="30000" dirty="0">
                <a:solidFill>
                  <a:schemeClr val="accent1"/>
                </a:solidFill>
              </a:rPr>
              <a:t>th</a:t>
            </a:r>
            <a:r>
              <a:rPr lang="en-US" sz="1300" dirty="0">
                <a:solidFill>
                  <a:schemeClr val="accent1"/>
                </a:solidFill>
              </a:rPr>
              <a:t> graders are enrolled in Advanced Placement (AP) or Dual Enrollment courses (2018-2019)</a:t>
            </a:r>
          </a:p>
        </p:txBody>
      </p:sp>
      <p:sp>
        <p:nvSpPr>
          <p:cNvPr id="15" name="Content Placeholder 8">
            <a:extLst>
              <a:ext uri="{FF2B5EF4-FFF2-40B4-BE49-F238E27FC236}">
                <a16:creationId xmlns:a16="http://schemas.microsoft.com/office/drawing/2014/main" id="{AA31AB09-7365-4DFB-9ABF-DC2B733DA896}"/>
              </a:ext>
            </a:extLst>
          </p:cNvPr>
          <p:cNvSpPr txBox="1">
            <a:spLocks/>
          </p:cNvSpPr>
          <p:nvPr/>
        </p:nvSpPr>
        <p:spPr>
          <a:xfrm>
            <a:off x="457200" y="2384128"/>
            <a:ext cx="3022600" cy="2089743"/>
          </a:xfrm>
          <a:prstGeom prst="rect">
            <a:avLst/>
          </a:prstGeom>
        </p:spPr>
        <p:txBody>
          <a:bodyPr vert="horz" lIns="0" tIns="0" rIns="0" bIns="0" rtlCol="0">
            <a:noAutofit/>
          </a:bodyPr>
          <a:lstStyle>
            <a:lvl1pPr marL="0" indent="0" algn="l" defTabSz="914400" rtl="0" eaLnBrk="1" latinLnBrk="0" hangingPunct="1">
              <a:lnSpc>
                <a:spcPct val="85000"/>
              </a:lnSpc>
              <a:spcBef>
                <a:spcPts val="600"/>
              </a:spcBef>
              <a:spcAft>
                <a:spcPts val="1200"/>
              </a:spcAft>
              <a:buFontTx/>
              <a:buNone/>
              <a:defRPr sz="800" b="0" i="0" kern="1200">
                <a:solidFill>
                  <a:schemeClr val="bg2"/>
                </a:solidFill>
                <a:latin typeface="+mn-lt"/>
                <a:ea typeface="+mn-ea"/>
                <a:cs typeface="+mn-cs"/>
              </a:defRPr>
            </a:lvl1pPr>
            <a:lvl2pPr marL="0" indent="0" algn="l" defTabSz="914400" rtl="0" eaLnBrk="1" latinLnBrk="0" hangingPunct="1">
              <a:lnSpc>
                <a:spcPct val="85000"/>
              </a:lnSpc>
              <a:spcBef>
                <a:spcPts val="0"/>
              </a:spcBef>
              <a:spcAft>
                <a:spcPts val="600"/>
              </a:spcAft>
              <a:buFontTx/>
              <a:buNone/>
              <a:defRPr sz="800" i="1" kern="1200">
                <a:solidFill>
                  <a:schemeClr val="bg2"/>
                </a:solidFill>
                <a:latin typeface="+mn-lt"/>
                <a:ea typeface="+mn-ea"/>
                <a:cs typeface="+mn-cs"/>
              </a:defRPr>
            </a:lvl2pPr>
            <a:lvl3pPr marL="0" indent="0" algn="l" defTabSz="914400" rtl="0" eaLnBrk="1" latinLnBrk="0" hangingPunct="1">
              <a:lnSpc>
                <a:spcPct val="85000"/>
              </a:lnSpc>
              <a:spcBef>
                <a:spcPts val="600"/>
              </a:spcBef>
              <a:spcAft>
                <a:spcPts val="0"/>
              </a:spcAft>
              <a:buFontTx/>
              <a:buNone/>
              <a:defRPr sz="800" b="1" kern="1200">
                <a:solidFill>
                  <a:schemeClr val="bg2"/>
                </a:solidFill>
                <a:latin typeface="+mn-lt"/>
                <a:ea typeface="+mn-ea"/>
                <a:cs typeface="Microsoft New Tai Lue" panose="020B0502040204020203" pitchFamily="34" charset="0"/>
              </a:defRPr>
            </a:lvl3pPr>
            <a:lvl4pPr marL="0" indent="0" algn="l" defTabSz="914400" rtl="0" eaLnBrk="1" latinLnBrk="0" hangingPunct="1">
              <a:lnSpc>
                <a:spcPct val="85000"/>
              </a:lnSpc>
              <a:spcBef>
                <a:spcPts val="600"/>
              </a:spcBef>
              <a:spcAft>
                <a:spcPts val="600"/>
              </a:spcAft>
              <a:buFontTx/>
              <a:buNone/>
              <a:defRPr sz="800" kern="1200">
                <a:solidFill>
                  <a:schemeClr val="bg2"/>
                </a:solidFill>
                <a:latin typeface="+mn-lt"/>
                <a:ea typeface="+mn-ea"/>
                <a:cs typeface="Microsoft New Tai Lue" panose="020B0502040204020203" pitchFamily="34" charset="0"/>
              </a:defRPr>
            </a:lvl4pPr>
            <a:lvl5pPr marL="0" indent="0" algn="l" defTabSz="914400" rtl="0" eaLnBrk="1" latinLnBrk="0" hangingPunct="1">
              <a:lnSpc>
                <a:spcPct val="85000"/>
              </a:lnSpc>
              <a:spcBef>
                <a:spcPts val="0"/>
              </a:spcBef>
              <a:spcAft>
                <a:spcPts val="600"/>
              </a:spcAft>
              <a:buFontTx/>
              <a:buNone/>
              <a:defRPr sz="800" kern="1200">
                <a:solidFill>
                  <a:schemeClr val="bg2"/>
                </a:solidFill>
                <a:latin typeface="+mn-lt"/>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lvl="3">
              <a:lnSpc>
                <a:spcPct val="110000"/>
              </a:lnSpc>
              <a:spcBef>
                <a:spcPts val="0"/>
              </a:spcBef>
              <a:spcAft>
                <a:spcPts val="0"/>
              </a:spcAft>
            </a:pPr>
            <a:r>
              <a:rPr lang="en-US" sz="1100" dirty="0">
                <a:solidFill>
                  <a:schemeClr val="tx2"/>
                </a:solidFill>
              </a:rPr>
              <a:t>High school juniors and seniors are eligible to enroll in courses that may result in them earning college-credit while in high school. The majority of students who take these courses are seniors as there are prerequisite courses. The 2018-2019 data is established as the baseline data since the data facilitated analysis by individual student identifier number.  Sixteen students took a total of 26 courses. Eight students took Biology II and 14 students took English 12 as dual enrollment courses. Three 12</a:t>
            </a:r>
            <a:r>
              <a:rPr lang="en-US" sz="1100" baseline="30000" dirty="0">
                <a:solidFill>
                  <a:schemeClr val="tx2"/>
                </a:solidFill>
              </a:rPr>
              <a:t>th</a:t>
            </a:r>
            <a:r>
              <a:rPr lang="en-US" sz="1100" dirty="0">
                <a:solidFill>
                  <a:schemeClr val="tx2"/>
                </a:solidFill>
              </a:rPr>
              <a:t> graders and one 11</a:t>
            </a:r>
            <a:r>
              <a:rPr lang="en-US" sz="1100" baseline="30000" dirty="0">
                <a:solidFill>
                  <a:schemeClr val="tx2"/>
                </a:solidFill>
              </a:rPr>
              <a:t>th</a:t>
            </a:r>
            <a:r>
              <a:rPr lang="en-US" sz="1100" dirty="0">
                <a:solidFill>
                  <a:schemeClr val="tx2"/>
                </a:solidFill>
              </a:rPr>
              <a:t> grader enrolled in AP Calculus. </a:t>
            </a:r>
          </a:p>
          <a:p>
            <a:pPr lvl="3"/>
            <a:endParaRPr lang="en-US" sz="1100" dirty="0">
              <a:solidFill>
                <a:schemeClr val="tx2"/>
              </a:solidFill>
            </a:endParaRPr>
          </a:p>
          <a:p>
            <a:pPr lvl="3">
              <a:lnSpc>
                <a:spcPct val="110000"/>
              </a:lnSpc>
            </a:pPr>
            <a:r>
              <a:rPr lang="en-US" sz="1100" dirty="0">
                <a:solidFill>
                  <a:schemeClr val="tx2"/>
                </a:solidFill>
              </a:rPr>
              <a:t>As the stacked bar chart illustrates, English 12 is the most popular dual-enrollment course.  The raw data showed that the same three seniors enrolled in three dual-enrollment/AP courses. </a:t>
            </a:r>
          </a:p>
          <a:p>
            <a:pPr lvl="3"/>
            <a:endParaRPr lang="en-US" sz="1100" dirty="0">
              <a:solidFill>
                <a:schemeClr val="tx2"/>
              </a:solidFill>
            </a:endParaRPr>
          </a:p>
          <a:p>
            <a:pPr lvl="3"/>
            <a:endParaRPr lang="en-US" sz="900" dirty="0">
              <a:solidFill>
                <a:schemeClr val="tx2"/>
              </a:solidFill>
            </a:endParaRPr>
          </a:p>
        </p:txBody>
      </p:sp>
      <p:graphicFrame>
        <p:nvGraphicFramePr>
          <p:cNvPr id="19" name="Chart 18">
            <a:extLst>
              <a:ext uri="{FF2B5EF4-FFF2-40B4-BE49-F238E27FC236}">
                <a16:creationId xmlns:a16="http://schemas.microsoft.com/office/drawing/2014/main" id="{1CF114B7-A975-4DF7-81DF-60DB2045814B}"/>
              </a:ext>
            </a:extLst>
          </p:cNvPr>
          <p:cNvGraphicFramePr>
            <a:graphicFrameLocks/>
          </p:cNvGraphicFramePr>
          <p:nvPr/>
        </p:nvGraphicFramePr>
        <p:xfrm>
          <a:off x="3829078" y="2081748"/>
          <a:ext cx="4572000" cy="363518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73763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50281-CAEC-4067-98B0-51DF4AAA519E}"/>
              </a:ext>
            </a:extLst>
          </p:cNvPr>
          <p:cNvSpPr>
            <a:spLocks noGrp="1"/>
          </p:cNvSpPr>
          <p:nvPr>
            <p:ph type="title"/>
          </p:nvPr>
        </p:nvSpPr>
        <p:spPr/>
        <p:txBody>
          <a:bodyPr/>
          <a:lstStyle/>
          <a:p>
            <a:r>
              <a:rPr lang="en-US" dirty="0"/>
              <a:t>Table of Contents</a:t>
            </a:r>
          </a:p>
        </p:txBody>
      </p:sp>
      <p:sp>
        <p:nvSpPr>
          <p:cNvPr id="4" name="Content Placeholder 3">
            <a:extLst>
              <a:ext uri="{FF2B5EF4-FFF2-40B4-BE49-F238E27FC236}">
                <a16:creationId xmlns:a16="http://schemas.microsoft.com/office/drawing/2014/main" id="{00ADAD6C-4548-4C2A-9F2E-77A0968FC6EF}"/>
              </a:ext>
            </a:extLst>
          </p:cNvPr>
          <p:cNvSpPr>
            <a:spLocks noGrp="1"/>
          </p:cNvSpPr>
          <p:nvPr>
            <p:ph idx="11"/>
          </p:nvPr>
        </p:nvSpPr>
        <p:spPr>
          <a:xfrm>
            <a:off x="2133550" y="3154343"/>
            <a:ext cx="1523417" cy="3259378"/>
          </a:xfrm>
          <a:solidFill>
            <a:schemeClr val="accent2"/>
          </a:solidFill>
          <a:ln>
            <a:solidFill>
              <a:schemeClr val="accent2"/>
            </a:solidFill>
          </a:ln>
        </p:spPr>
        <p:txBody>
          <a:bodyPr/>
          <a:lstStyle/>
          <a:p>
            <a:pPr>
              <a:lnSpc>
                <a:spcPct val="100000"/>
              </a:lnSpc>
              <a:spcBef>
                <a:spcPts val="130"/>
              </a:spcBef>
              <a:spcAft>
                <a:spcPts val="130"/>
              </a:spcAft>
            </a:pPr>
            <a:r>
              <a:rPr lang="en-US" dirty="0"/>
              <a:t>PM 1</a:t>
            </a:r>
          </a:p>
          <a:p>
            <a:pPr>
              <a:lnSpc>
                <a:spcPct val="100000"/>
              </a:lnSpc>
              <a:spcBef>
                <a:spcPts val="130"/>
              </a:spcBef>
              <a:spcAft>
                <a:spcPts val="130"/>
              </a:spcAft>
            </a:pPr>
            <a:r>
              <a:rPr lang="en-US" dirty="0"/>
              <a:t>PM 3</a:t>
            </a:r>
          </a:p>
          <a:p>
            <a:pPr>
              <a:lnSpc>
                <a:spcPct val="100000"/>
              </a:lnSpc>
              <a:spcBef>
                <a:spcPts val="130"/>
              </a:spcBef>
              <a:spcAft>
                <a:spcPts val="130"/>
              </a:spcAft>
            </a:pPr>
            <a:r>
              <a:rPr lang="en-US" dirty="0"/>
              <a:t>PM 4</a:t>
            </a:r>
          </a:p>
          <a:p>
            <a:pPr>
              <a:lnSpc>
                <a:spcPct val="100000"/>
              </a:lnSpc>
              <a:spcBef>
                <a:spcPts val="130"/>
              </a:spcBef>
              <a:spcAft>
                <a:spcPts val="130"/>
              </a:spcAft>
            </a:pPr>
            <a:r>
              <a:rPr lang="en-US" dirty="0"/>
              <a:t>PM 5</a:t>
            </a:r>
          </a:p>
          <a:p>
            <a:pPr>
              <a:lnSpc>
                <a:spcPct val="100000"/>
              </a:lnSpc>
              <a:spcBef>
                <a:spcPts val="130"/>
              </a:spcBef>
              <a:spcAft>
                <a:spcPts val="130"/>
              </a:spcAft>
            </a:pPr>
            <a:r>
              <a:rPr lang="en-US" dirty="0"/>
              <a:t>PM 8</a:t>
            </a:r>
          </a:p>
          <a:p>
            <a:pPr>
              <a:lnSpc>
                <a:spcPct val="100000"/>
              </a:lnSpc>
              <a:spcBef>
                <a:spcPts val="130"/>
              </a:spcBef>
              <a:spcAft>
                <a:spcPts val="130"/>
              </a:spcAft>
            </a:pPr>
            <a:r>
              <a:rPr lang="en-US" dirty="0"/>
              <a:t>PM 9</a:t>
            </a:r>
          </a:p>
          <a:p>
            <a:pPr>
              <a:lnSpc>
                <a:spcPct val="100000"/>
              </a:lnSpc>
              <a:spcBef>
                <a:spcPts val="130"/>
              </a:spcBef>
              <a:spcAft>
                <a:spcPts val="130"/>
              </a:spcAft>
            </a:pPr>
            <a:r>
              <a:rPr lang="en-US" dirty="0"/>
              <a:t>PM 10</a:t>
            </a:r>
          </a:p>
          <a:p>
            <a:pPr>
              <a:lnSpc>
                <a:spcPct val="100000"/>
              </a:lnSpc>
              <a:spcBef>
                <a:spcPts val="130"/>
              </a:spcBef>
              <a:spcAft>
                <a:spcPts val="130"/>
              </a:spcAft>
            </a:pPr>
            <a:r>
              <a:rPr lang="en-US" dirty="0"/>
              <a:t>PM 11</a:t>
            </a:r>
          </a:p>
          <a:p>
            <a:pPr>
              <a:lnSpc>
                <a:spcPct val="100000"/>
              </a:lnSpc>
              <a:spcBef>
                <a:spcPts val="130"/>
              </a:spcBef>
              <a:spcAft>
                <a:spcPts val="130"/>
              </a:spcAft>
            </a:pPr>
            <a:r>
              <a:rPr lang="en-US" dirty="0"/>
              <a:t>PM 13</a:t>
            </a:r>
          </a:p>
          <a:p>
            <a:pPr>
              <a:lnSpc>
                <a:spcPct val="100000"/>
              </a:lnSpc>
              <a:spcBef>
                <a:spcPts val="130"/>
              </a:spcBef>
              <a:spcAft>
                <a:spcPts val="130"/>
              </a:spcAft>
            </a:pPr>
            <a:r>
              <a:rPr lang="en-US" dirty="0"/>
              <a:t>PM 14</a:t>
            </a:r>
          </a:p>
          <a:p>
            <a:pPr>
              <a:lnSpc>
                <a:spcPct val="100000"/>
              </a:lnSpc>
              <a:spcBef>
                <a:spcPts val="130"/>
              </a:spcBef>
              <a:spcAft>
                <a:spcPts val="130"/>
              </a:spcAft>
            </a:pPr>
            <a:r>
              <a:rPr lang="en-US" dirty="0"/>
              <a:t>PM 15</a:t>
            </a:r>
          </a:p>
          <a:p>
            <a:pPr marL="0" indent="0">
              <a:lnSpc>
                <a:spcPct val="100000"/>
              </a:lnSpc>
              <a:spcBef>
                <a:spcPts val="100"/>
              </a:spcBef>
              <a:spcAft>
                <a:spcPts val="100"/>
              </a:spcAft>
              <a:buNone/>
            </a:pPr>
            <a:endParaRPr lang="en-US" dirty="0"/>
          </a:p>
          <a:p>
            <a:endParaRPr lang="en-US" dirty="0"/>
          </a:p>
        </p:txBody>
      </p:sp>
      <p:sp>
        <p:nvSpPr>
          <p:cNvPr id="5" name="Content Placeholder 4">
            <a:extLst>
              <a:ext uri="{FF2B5EF4-FFF2-40B4-BE49-F238E27FC236}">
                <a16:creationId xmlns:a16="http://schemas.microsoft.com/office/drawing/2014/main" id="{1BFE3F65-1D3B-452F-8045-C3A293F5C6FD}"/>
              </a:ext>
            </a:extLst>
          </p:cNvPr>
          <p:cNvSpPr>
            <a:spLocks noGrp="1"/>
          </p:cNvSpPr>
          <p:nvPr>
            <p:ph idx="12"/>
          </p:nvPr>
        </p:nvSpPr>
        <p:spPr>
          <a:xfrm>
            <a:off x="3822113" y="3130304"/>
            <a:ext cx="1523417" cy="3268908"/>
          </a:xfrm>
          <a:solidFill>
            <a:schemeClr val="accent1"/>
          </a:solidFill>
          <a:ln>
            <a:solidFill>
              <a:schemeClr val="accent1"/>
            </a:solidFill>
          </a:ln>
        </p:spPr>
        <p:txBody>
          <a:bodyPr/>
          <a:lstStyle/>
          <a:p>
            <a:pPr>
              <a:lnSpc>
                <a:spcPct val="100000"/>
              </a:lnSpc>
              <a:spcBef>
                <a:spcPts val="0"/>
              </a:spcBef>
              <a:spcAft>
                <a:spcPts val="0"/>
              </a:spcAft>
            </a:pPr>
            <a:r>
              <a:rPr lang="en-US" dirty="0"/>
              <a:t>PM 17</a:t>
            </a:r>
          </a:p>
          <a:p>
            <a:pPr>
              <a:lnSpc>
                <a:spcPct val="100000"/>
              </a:lnSpc>
              <a:spcBef>
                <a:spcPts val="0"/>
              </a:spcBef>
              <a:spcAft>
                <a:spcPts val="0"/>
              </a:spcAft>
            </a:pPr>
            <a:r>
              <a:rPr lang="en-US" dirty="0"/>
              <a:t>PM 18</a:t>
            </a:r>
          </a:p>
          <a:p>
            <a:pPr>
              <a:lnSpc>
                <a:spcPct val="100000"/>
              </a:lnSpc>
              <a:spcBef>
                <a:spcPts val="0"/>
              </a:spcBef>
              <a:spcAft>
                <a:spcPts val="0"/>
              </a:spcAft>
            </a:pPr>
            <a:r>
              <a:rPr lang="en-US" dirty="0"/>
              <a:t>PM 19</a:t>
            </a:r>
          </a:p>
        </p:txBody>
      </p:sp>
      <p:sp>
        <p:nvSpPr>
          <p:cNvPr id="6" name="Content Placeholder 5">
            <a:extLst>
              <a:ext uri="{FF2B5EF4-FFF2-40B4-BE49-F238E27FC236}">
                <a16:creationId xmlns:a16="http://schemas.microsoft.com/office/drawing/2014/main" id="{0AE4885F-1D17-4976-AC42-48680463AC6C}"/>
              </a:ext>
            </a:extLst>
          </p:cNvPr>
          <p:cNvSpPr>
            <a:spLocks noGrp="1"/>
          </p:cNvSpPr>
          <p:nvPr>
            <p:ph idx="13"/>
          </p:nvPr>
        </p:nvSpPr>
        <p:spPr>
          <a:xfrm>
            <a:off x="5485185" y="3130304"/>
            <a:ext cx="1523417" cy="3268907"/>
          </a:xfrm>
          <a:solidFill>
            <a:schemeClr val="accent6"/>
          </a:solidFill>
        </p:spPr>
        <p:txBody>
          <a:bodyPr/>
          <a:lstStyle/>
          <a:p>
            <a:pPr>
              <a:lnSpc>
                <a:spcPct val="100000"/>
              </a:lnSpc>
              <a:spcBef>
                <a:spcPts val="0"/>
              </a:spcBef>
              <a:spcAft>
                <a:spcPts val="0"/>
              </a:spcAft>
            </a:pPr>
            <a:r>
              <a:rPr lang="en-US" dirty="0"/>
              <a:t>PM 20</a:t>
            </a:r>
          </a:p>
          <a:p>
            <a:pPr>
              <a:lnSpc>
                <a:spcPct val="100000"/>
              </a:lnSpc>
              <a:spcBef>
                <a:spcPts val="0"/>
              </a:spcBef>
              <a:spcAft>
                <a:spcPts val="0"/>
              </a:spcAft>
            </a:pPr>
            <a:r>
              <a:rPr lang="en-US" dirty="0"/>
              <a:t>PM 21</a:t>
            </a:r>
          </a:p>
          <a:p>
            <a:pPr marL="0" indent="0">
              <a:buNone/>
            </a:pPr>
            <a:endParaRPr lang="en-US" dirty="0"/>
          </a:p>
        </p:txBody>
      </p:sp>
      <p:sp>
        <p:nvSpPr>
          <p:cNvPr id="8" name="Text Placeholder 7">
            <a:extLst>
              <a:ext uri="{FF2B5EF4-FFF2-40B4-BE49-F238E27FC236}">
                <a16:creationId xmlns:a16="http://schemas.microsoft.com/office/drawing/2014/main" id="{551F7BCC-5CEF-4CC8-BAFE-DDF1933A0521}"/>
              </a:ext>
            </a:extLst>
          </p:cNvPr>
          <p:cNvSpPr>
            <a:spLocks noGrp="1"/>
          </p:cNvSpPr>
          <p:nvPr>
            <p:ph type="body" sz="quarter" idx="17"/>
          </p:nvPr>
        </p:nvSpPr>
        <p:spPr>
          <a:xfrm>
            <a:off x="2133600" y="2849560"/>
            <a:ext cx="1524000" cy="280744"/>
          </a:xfrm>
        </p:spPr>
        <p:txBody>
          <a:bodyPr/>
          <a:lstStyle/>
          <a:p>
            <a:r>
              <a:rPr lang="en-US" dirty="0">
                <a:solidFill>
                  <a:schemeClr val="tx2"/>
                </a:solidFill>
              </a:rPr>
              <a:t>Educate</a:t>
            </a:r>
          </a:p>
        </p:txBody>
      </p:sp>
      <p:sp>
        <p:nvSpPr>
          <p:cNvPr id="9" name="Text Placeholder 8">
            <a:extLst>
              <a:ext uri="{FF2B5EF4-FFF2-40B4-BE49-F238E27FC236}">
                <a16:creationId xmlns:a16="http://schemas.microsoft.com/office/drawing/2014/main" id="{83349D18-2E84-4768-ADAA-FFE8774E5BCE}"/>
              </a:ext>
            </a:extLst>
          </p:cNvPr>
          <p:cNvSpPr>
            <a:spLocks noGrp="1"/>
          </p:cNvSpPr>
          <p:nvPr>
            <p:ph type="body" sz="quarter" idx="18"/>
          </p:nvPr>
        </p:nvSpPr>
        <p:spPr>
          <a:xfrm>
            <a:off x="459580" y="2849559"/>
            <a:ext cx="1524000" cy="952277"/>
          </a:xfrm>
        </p:spPr>
        <p:txBody>
          <a:bodyPr/>
          <a:lstStyle/>
          <a:p>
            <a:r>
              <a:rPr lang="en-US" dirty="0"/>
              <a:t>Slides 3 - 4</a:t>
            </a:r>
          </a:p>
          <a:p>
            <a:endParaRPr lang="en-US" dirty="0"/>
          </a:p>
        </p:txBody>
      </p:sp>
      <p:sp>
        <p:nvSpPr>
          <p:cNvPr id="10" name="Text Placeholder 9">
            <a:extLst>
              <a:ext uri="{FF2B5EF4-FFF2-40B4-BE49-F238E27FC236}">
                <a16:creationId xmlns:a16="http://schemas.microsoft.com/office/drawing/2014/main" id="{4DC1A89F-AE25-42C8-9E47-64EABE88B3CF}"/>
              </a:ext>
            </a:extLst>
          </p:cNvPr>
          <p:cNvSpPr>
            <a:spLocks noGrp="1"/>
          </p:cNvSpPr>
          <p:nvPr>
            <p:ph type="body" sz="quarter" idx="19"/>
          </p:nvPr>
        </p:nvSpPr>
        <p:spPr>
          <a:xfrm>
            <a:off x="3821530" y="2849559"/>
            <a:ext cx="1524000" cy="952277"/>
          </a:xfrm>
        </p:spPr>
        <p:txBody>
          <a:bodyPr/>
          <a:lstStyle/>
          <a:p>
            <a:r>
              <a:rPr lang="en-US" dirty="0">
                <a:solidFill>
                  <a:schemeClr val="tx2"/>
                </a:solidFill>
              </a:rPr>
              <a:t>Engage</a:t>
            </a:r>
          </a:p>
        </p:txBody>
      </p:sp>
      <p:sp>
        <p:nvSpPr>
          <p:cNvPr id="11" name="Text Placeholder 10">
            <a:extLst>
              <a:ext uri="{FF2B5EF4-FFF2-40B4-BE49-F238E27FC236}">
                <a16:creationId xmlns:a16="http://schemas.microsoft.com/office/drawing/2014/main" id="{99995A83-7CDA-494E-8892-6DD34871C713}"/>
              </a:ext>
            </a:extLst>
          </p:cNvPr>
          <p:cNvSpPr>
            <a:spLocks noGrp="1"/>
          </p:cNvSpPr>
          <p:nvPr>
            <p:ph type="body" sz="quarter" idx="20"/>
          </p:nvPr>
        </p:nvSpPr>
        <p:spPr>
          <a:xfrm>
            <a:off x="5484602" y="2849559"/>
            <a:ext cx="1524000" cy="952277"/>
          </a:xfrm>
        </p:spPr>
        <p:txBody>
          <a:bodyPr/>
          <a:lstStyle/>
          <a:p>
            <a:r>
              <a:rPr lang="en-US" dirty="0">
                <a:solidFill>
                  <a:schemeClr val="tx2"/>
                </a:solidFill>
              </a:rPr>
              <a:t>Empower</a:t>
            </a:r>
          </a:p>
        </p:txBody>
      </p:sp>
      <p:sp>
        <p:nvSpPr>
          <p:cNvPr id="12" name="Text Placeholder 11">
            <a:extLst>
              <a:ext uri="{FF2B5EF4-FFF2-40B4-BE49-F238E27FC236}">
                <a16:creationId xmlns:a16="http://schemas.microsoft.com/office/drawing/2014/main" id="{851A5312-FEE6-4DF3-BC7E-6D02FFD0AB61}"/>
              </a:ext>
            </a:extLst>
          </p:cNvPr>
          <p:cNvSpPr>
            <a:spLocks noGrp="1"/>
          </p:cNvSpPr>
          <p:nvPr>
            <p:ph type="body" sz="quarter" idx="21"/>
          </p:nvPr>
        </p:nvSpPr>
        <p:spPr>
          <a:xfrm>
            <a:off x="7160419" y="2849559"/>
            <a:ext cx="1524000" cy="952277"/>
          </a:xfrm>
        </p:spPr>
        <p:txBody>
          <a:bodyPr/>
          <a:lstStyle/>
          <a:p>
            <a:r>
              <a:rPr lang="en-US" dirty="0">
                <a:solidFill>
                  <a:schemeClr val="tx2"/>
                </a:solidFill>
              </a:rPr>
              <a:t>Next Steps</a:t>
            </a:r>
          </a:p>
        </p:txBody>
      </p:sp>
      <p:sp>
        <p:nvSpPr>
          <p:cNvPr id="13" name="Text Placeholder 12">
            <a:extLst>
              <a:ext uri="{FF2B5EF4-FFF2-40B4-BE49-F238E27FC236}">
                <a16:creationId xmlns:a16="http://schemas.microsoft.com/office/drawing/2014/main" id="{93691092-37B6-4F24-B361-0BDC5385120A}"/>
              </a:ext>
            </a:extLst>
          </p:cNvPr>
          <p:cNvSpPr>
            <a:spLocks noGrp="1"/>
          </p:cNvSpPr>
          <p:nvPr>
            <p:ph type="body" idx="22"/>
          </p:nvPr>
        </p:nvSpPr>
        <p:spPr>
          <a:xfrm>
            <a:off x="2135398" y="1902275"/>
            <a:ext cx="1522202" cy="794660"/>
          </a:xfrm>
        </p:spPr>
        <p:txBody>
          <a:bodyPr/>
          <a:lstStyle/>
          <a:p>
            <a:r>
              <a:rPr lang="en-US" dirty="0">
                <a:solidFill>
                  <a:schemeClr val="accent2"/>
                </a:solidFill>
              </a:rPr>
              <a:t>1</a:t>
            </a:r>
          </a:p>
        </p:txBody>
      </p:sp>
      <p:sp>
        <p:nvSpPr>
          <p:cNvPr id="14" name="Text Placeholder 13">
            <a:extLst>
              <a:ext uri="{FF2B5EF4-FFF2-40B4-BE49-F238E27FC236}">
                <a16:creationId xmlns:a16="http://schemas.microsoft.com/office/drawing/2014/main" id="{6D4D56E3-CB4F-48E2-BE7F-0F26218F4D87}"/>
              </a:ext>
            </a:extLst>
          </p:cNvPr>
          <p:cNvSpPr>
            <a:spLocks noGrp="1"/>
          </p:cNvSpPr>
          <p:nvPr>
            <p:ph type="body" idx="23"/>
          </p:nvPr>
        </p:nvSpPr>
        <p:spPr>
          <a:xfrm>
            <a:off x="3810000" y="1902275"/>
            <a:ext cx="1522202" cy="794660"/>
          </a:xfrm>
        </p:spPr>
        <p:txBody>
          <a:bodyPr/>
          <a:lstStyle/>
          <a:p>
            <a:r>
              <a:rPr lang="en-US" dirty="0">
                <a:solidFill>
                  <a:schemeClr val="accent1"/>
                </a:solidFill>
              </a:rPr>
              <a:t>2</a:t>
            </a:r>
          </a:p>
        </p:txBody>
      </p:sp>
      <p:sp>
        <p:nvSpPr>
          <p:cNvPr id="15" name="Text Placeholder 14">
            <a:extLst>
              <a:ext uri="{FF2B5EF4-FFF2-40B4-BE49-F238E27FC236}">
                <a16:creationId xmlns:a16="http://schemas.microsoft.com/office/drawing/2014/main" id="{A6600FD2-474B-4CC6-B0D1-D9887E381AC6}"/>
              </a:ext>
            </a:extLst>
          </p:cNvPr>
          <p:cNvSpPr>
            <a:spLocks noGrp="1"/>
          </p:cNvSpPr>
          <p:nvPr>
            <p:ph type="body" idx="24"/>
          </p:nvPr>
        </p:nvSpPr>
        <p:spPr>
          <a:xfrm>
            <a:off x="5486400" y="1902275"/>
            <a:ext cx="1522202" cy="794660"/>
          </a:xfrm>
        </p:spPr>
        <p:txBody>
          <a:bodyPr/>
          <a:lstStyle/>
          <a:p>
            <a:r>
              <a:rPr lang="en-US" dirty="0">
                <a:solidFill>
                  <a:schemeClr val="accent6"/>
                </a:solidFill>
              </a:rPr>
              <a:t>3</a:t>
            </a:r>
          </a:p>
        </p:txBody>
      </p:sp>
      <p:sp>
        <p:nvSpPr>
          <p:cNvPr id="16" name="Text Placeholder 15">
            <a:extLst>
              <a:ext uri="{FF2B5EF4-FFF2-40B4-BE49-F238E27FC236}">
                <a16:creationId xmlns:a16="http://schemas.microsoft.com/office/drawing/2014/main" id="{CD2DDA91-F463-4E2A-A364-44A60F961629}"/>
              </a:ext>
            </a:extLst>
          </p:cNvPr>
          <p:cNvSpPr>
            <a:spLocks noGrp="1"/>
          </p:cNvSpPr>
          <p:nvPr>
            <p:ph type="body" idx="25"/>
          </p:nvPr>
        </p:nvSpPr>
        <p:spPr>
          <a:xfrm>
            <a:off x="7168662" y="1902275"/>
            <a:ext cx="1522202" cy="794660"/>
          </a:xfrm>
        </p:spPr>
        <p:txBody>
          <a:bodyPr/>
          <a:lstStyle/>
          <a:p>
            <a:r>
              <a:rPr lang="en-US" dirty="0">
                <a:solidFill>
                  <a:schemeClr val="accent4"/>
                </a:solidFill>
              </a:rPr>
              <a:t>4</a:t>
            </a:r>
          </a:p>
        </p:txBody>
      </p:sp>
      <p:sp>
        <p:nvSpPr>
          <p:cNvPr id="17" name="Text Placeholder 16">
            <a:extLst>
              <a:ext uri="{FF2B5EF4-FFF2-40B4-BE49-F238E27FC236}">
                <a16:creationId xmlns:a16="http://schemas.microsoft.com/office/drawing/2014/main" id="{4EC4A39A-551C-40E7-A936-631E28C939A4}"/>
              </a:ext>
            </a:extLst>
          </p:cNvPr>
          <p:cNvSpPr>
            <a:spLocks noGrp="1"/>
          </p:cNvSpPr>
          <p:nvPr>
            <p:ph type="body" idx="26"/>
          </p:nvPr>
        </p:nvSpPr>
        <p:spPr>
          <a:xfrm>
            <a:off x="457731" y="1902274"/>
            <a:ext cx="1522202" cy="708655"/>
          </a:xfrm>
        </p:spPr>
        <p:txBody>
          <a:bodyPr/>
          <a:lstStyle/>
          <a:p>
            <a:r>
              <a:rPr lang="en-US" dirty="0"/>
              <a:t>Introduction</a:t>
            </a:r>
          </a:p>
        </p:txBody>
      </p:sp>
      <p:sp>
        <p:nvSpPr>
          <p:cNvPr id="22" name="Content Placeholder 5">
            <a:extLst>
              <a:ext uri="{FF2B5EF4-FFF2-40B4-BE49-F238E27FC236}">
                <a16:creationId xmlns:a16="http://schemas.microsoft.com/office/drawing/2014/main" id="{531C0520-FE5E-DF49-A089-3EC520D03643}"/>
              </a:ext>
            </a:extLst>
          </p:cNvPr>
          <p:cNvSpPr txBox="1">
            <a:spLocks/>
          </p:cNvSpPr>
          <p:nvPr/>
        </p:nvSpPr>
        <p:spPr>
          <a:xfrm>
            <a:off x="7183480" y="3130304"/>
            <a:ext cx="1523417" cy="3268907"/>
          </a:xfrm>
          <a:prstGeom prst="rect">
            <a:avLst/>
          </a:prstGeom>
          <a:solidFill>
            <a:schemeClr val="accent4"/>
          </a:solidFill>
          <a:ln>
            <a:solidFill>
              <a:schemeClr val="accent4"/>
            </a:solidFill>
          </a:ln>
        </p:spPr>
        <p:txBody>
          <a:bodyPr vert="horz" lIns="91440" tIns="91440" rIns="91440" bIns="91440" rtlCol="0">
            <a:noAutofit/>
          </a:bodyPr>
          <a:lstStyle>
            <a:lvl1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b="0" i="1" kern="1200">
                <a:solidFill>
                  <a:schemeClr val="bg1"/>
                </a:solidFill>
                <a:latin typeface="+mn-lt"/>
                <a:ea typeface="+mn-ea"/>
                <a:cs typeface="+mn-cs"/>
              </a:defRPr>
            </a:lvl1pPr>
            <a:lvl2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n-cs"/>
              </a:defRPr>
            </a:lvl2pPr>
            <a:lvl3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b="1" i="1" kern="1200">
                <a:solidFill>
                  <a:schemeClr val="bg1"/>
                </a:solidFill>
                <a:latin typeface="+mn-lt"/>
                <a:ea typeface="+mn-ea"/>
                <a:cs typeface="Microsoft New Tai Lue" panose="020B0502040204020203" pitchFamily="34" charset="0"/>
              </a:defRPr>
            </a:lvl3pPr>
            <a:lvl4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icrosoft New Tai Lue" panose="020B0502040204020203" pitchFamily="34" charset="0"/>
              </a:defRPr>
            </a:lvl4pPr>
            <a:lvl5pPr marL="171450" indent="-171450" algn="l" defTabSz="914400" rtl="0" eaLnBrk="1" latinLnBrk="0" hangingPunct="1">
              <a:lnSpc>
                <a:spcPct val="95000"/>
              </a:lnSpc>
              <a:spcBef>
                <a:spcPts val="600"/>
              </a:spcBef>
              <a:spcAft>
                <a:spcPts val="600"/>
              </a:spcAft>
              <a:buFont typeface="Arial" panose="020B0604020202020204" pitchFamily="34" charset="0"/>
              <a:buChar char="+"/>
              <a:defRPr sz="1100" i="1" kern="1200">
                <a:solidFill>
                  <a:schemeClr val="bg1"/>
                </a:solidFill>
                <a:latin typeface="+mn-lt"/>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r>
              <a:rPr lang="en-US" dirty="0"/>
              <a:t>Status Updates for 6 Performance Measures: Not Reported in SY 2018-19</a:t>
            </a:r>
          </a:p>
          <a:p>
            <a:pPr marL="512763">
              <a:lnSpc>
                <a:spcPct val="100000"/>
              </a:lnSpc>
              <a:spcBef>
                <a:spcPts val="130"/>
              </a:spcBef>
              <a:spcAft>
                <a:spcPts val="130"/>
              </a:spcAft>
              <a:buFont typeface="Wingdings" panose="05000000000000000000" pitchFamily="2" charset="2"/>
              <a:buChar char="§"/>
            </a:pPr>
            <a:r>
              <a:rPr lang="en-US" dirty="0"/>
              <a:t>PM 2</a:t>
            </a:r>
          </a:p>
          <a:p>
            <a:pPr marL="512763">
              <a:lnSpc>
                <a:spcPct val="100000"/>
              </a:lnSpc>
              <a:spcBef>
                <a:spcPts val="130"/>
              </a:spcBef>
              <a:spcAft>
                <a:spcPts val="130"/>
              </a:spcAft>
              <a:buFont typeface="Wingdings" panose="05000000000000000000" pitchFamily="2" charset="2"/>
              <a:buChar char="§"/>
            </a:pPr>
            <a:r>
              <a:rPr lang="en-US" dirty="0"/>
              <a:t>PM 6</a:t>
            </a:r>
          </a:p>
          <a:p>
            <a:pPr marL="512763">
              <a:lnSpc>
                <a:spcPct val="100000"/>
              </a:lnSpc>
              <a:spcBef>
                <a:spcPts val="130"/>
              </a:spcBef>
              <a:spcAft>
                <a:spcPts val="130"/>
              </a:spcAft>
              <a:buFont typeface="Wingdings" panose="05000000000000000000" pitchFamily="2" charset="2"/>
              <a:buChar char="§"/>
            </a:pPr>
            <a:r>
              <a:rPr lang="en-US" dirty="0"/>
              <a:t>PM 7</a:t>
            </a:r>
          </a:p>
          <a:p>
            <a:pPr marL="512763">
              <a:lnSpc>
                <a:spcPct val="100000"/>
              </a:lnSpc>
              <a:spcBef>
                <a:spcPts val="130"/>
              </a:spcBef>
              <a:spcAft>
                <a:spcPts val="130"/>
              </a:spcAft>
              <a:buFont typeface="Wingdings" panose="05000000000000000000" pitchFamily="2" charset="2"/>
              <a:buChar char="§"/>
            </a:pPr>
            <a:r>
              <a:rPr lang="en-US" dirty="0"/>
              <a:t>PM 12</a:t>
            </a:r>
          </a:p>
          <a:p>
            <a:pPr marL="512763">
              <a:lnSpc>
                <a:spcPct val="100000"/>
              </a:lnSpc>
              <a:spcBef>
                <a:spcPts val="130"/>
              </a:spcBef>
              <a:spcAft>
                <a:spcPts val="130"/>
              </a:spcAft>
              <a:buFont typeface="Wingdings" panose="05000000000000000000" pitchFamily="2" charset="2"/>
              <a:buChar char="§"/>
            </a:pPr>
            <a:r>
              <a:rPr lang="en-US" dirty="0"/>
              <a:t>PM 16</a:t>
            </a:r>
          </a:p>
          <a:p>
            <a:pPr marL="512763">
              <a:lnSpc>
                <a:spcPct val="100000"/>
              </a:lnSpc>
              <a:spcBef>
                <a:spcPts val="130"/>
              </a:spcBef>
              <a:spcAft>
                <a:spcPts val="130"/>
              </a:spcAft>
              <a:buFont typeface="Wingdings" panose="05000000000000000000" pitchFamily="2" charset="2"/>
              <a:buChar char="§"/>
            </a:pPr>
            <a:r>
              <a:rPr lang="en-US" dirty="0"/>
              <a:t>PM 22</a:t>
            </a:r>
          </a:p>
          <a:p>
            <a:endParaRPr lang="en-US" dirty="0"/>
          </a:p>
        </p:txBody>
      </p:sp>
      <p:sp>
        <p:nvSpPr>
          <p:cNvPr id="23" name="Rectangle 22" descr="The graphic of three pillars has color-coded pillars to provide a visual cue to some readers as to which pillar a performance measure connects. The color blue is used for the Educate Pillar.">
            <a:extLst>
              <a:ext uri="{FF2B5EF4-FFF2-40B4-BE49-F238E27FC236}">
                <a16:creationId xmlns:a16="http://schemas.microsoft.com/office/drawing/2014/main" id="{09FD71C5-DEF8-8340-BA91-420F336E1FD3}"/>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24" name="Rectangle 23" descr="The graphic of three pillars has color-coded pillars to provide a visual cue to some readers as to which pillar a performance measure connects. The color orange is used for the Engage Pillar.">
            <a:extLst>
              <a:ext uri="{FF2B5EF4-FFF2-40B4-BE49-F238E27FC236}">
                <a16:creationId xmlns:a16="http://schemas.microsoft.com/office/drawing/2014/main" id="{33663B56-CF02-F84A-B2C5-31DB0EA57772}"/>
              </a:ext>
            </a:extLst>
          </p:cNvPr>
          <p:cNvSpPr/>
          <p:nvPr/>
        </p:nvSpPr>
        <p:spPr>
          <a:xfrm>
            <a:off x="541718" y="6234061"/>
            <a:ext cx="198120" cy="450850"/>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25" name="Rectangle 24" descr="The graphic of three pillars has color-coded pillars to provide a visual cue to some readers as to which pillar a performance measure connects. The color green is used for the Empower Pillar.">
            <a:extLst>
              <a:ext uri="{FF2B5EF4-FFF2-40B4-BE49-F238E27FC236}">
                <a16:creationId xmlns:a16="http://schemas.microsoft.com/office/drawing/2014/main" id="{3127D4A1-F0B3-7C4E-899A-5AF9327C6E2D}"/>
              </a:ext>
            </a:extLst>
          </p:cNvPr>
          <p:cNvSpPr/>
          <p:nvPr/>
        </p:nvSpPr>
        <p:spPr>
          <a:xfrm>
            <a:off x="913728" y="6256608"/>
            <a:ext cx="198120" cy="42021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cxnSp>
        <p:nvCxnSpPr>
          <p:cNvPr id="7" name="Straight Connector 6">
            <a:extLst>
              <a:ext uri="{FF2B5EF4-FFF2-40B4-BE49-F238E27FC236}">
                <a16:creationId xmlns:a16="http://schemas.microsoft.com/office/drawing/2014/main" id="{1A446B2A-694C-46E1-8EC0-F3C586072169}"/>
              </a:ext>
            </a:extLst>
          </p:cNvPr>
          <p:cNvCxnSpPr/>
          <p:nvPr/>
        </p:nvCxnSpPr>
        <p:spPr>
          <a:xfrm>
            <a:off x="459580" y="2610929"/>
            <a:ext cx="8247317"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783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AFDE7-EA52-4FDD-BFB8-079B7C7A46F4}"/>
              </a:ext>
            </a:extLst>
          </p:cNvPr>
          <p:cNvSpPr>
            <a:spLocks noGrp="1"/>
          </p:cNvSpPr>
          <p:nvPr>
            <p:ph type="title"/>
          </p:nvPr>
        </p:nvSpPr>
        <p:spPr>
          <a:xfrm>
            <a:off x="496083" y="679375"/>
            <a:ext cx="3182052" cy="1228028"/>
          </a:xfrm>
        </p:spPr>
        <p:txBody>
          <a:bodyPr/>
          <a:lstStyle/>
          <a:p>
            <a:r>
              <a:rPr lang="en-US" dirty="0"/>
              <a:t>Slight Decline in 2019 Graduates Receiving Advanced Studies Diploma</a:t>
            </a:r>
          </a:p>
        </p:txBody>
      </p:sp>
      <p:sp>
        <p:nvSpPr>
          <p:cNvPr id="11" name="Rectangle 10">
            <a:extLst>
              <a:ext uri="{FF2B5EF4-FFF2-40B4-BE49-F238E27FC236}">
                <a16:creationId xmlns:a16="http://schemas.microsoft.com/office/drawing/2014/main" id="{42C5826A-2244-4D9A-80B4-B10D4DB14C91}"/>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graphicFrame>
        <p:nvGraphicFramePr>
          <p:cNvPr id="12" name="Table 10">
            <a:extLst>
              <a:ext uri="{FF2B5EF4-FFF2-40B4-BE49-F238E27FC236}">
                <a16:creationId xmlns:a16="http://schemas.microsoft.com/office/drawing/2014/main" id="{37C429BB-D569-4BC7-B22B-56B3EBFE9816}"/>
              </a:ext>
            </a:extLst>
          </p:cNvPr>
          <p:cNvGraphicFramePr>
            <a:graphicFrameLocks/>
          </p:cNvGraphicFramePr>
          <p:nvPr>
            <p:extLst>
              <p:ext uri="{D42A27DB-BD31-4B8C-83A1-F6EECF244321}">
                <p14:modId xmlns:p14="http://schemas.microsoft.com/office/powerpoint/2010/main" val="3704732356"/>
              </p:ext>
            </p:extLst>
          </p:nvPr>
        </p:nvGraphicFramePr>
        <p:xfrm>
          <a:off x="1203427" y="5952277"/>
          <a:ext cx="7854388" cy="809809"/>
        </p:xfrm>
        <a:graphic>
          <a:graphicData uri="http://schemas.openxmlformats.org/drawingml/2006/table">
            <a:tbl>
              <a:tblPr firstRow="1" bandRow="1">
                <a:tableStyleId>{5C22544A-7EE6-4342-B048-85BDC9FD1C3A}</a:tableStyleId>
              </a:tblPr>
              <a:tblGrid>
                <a:gridCol w="2217953">
                  <a:extLst>
                    <a:ext uri="{9D8B030D-6E8A-4147-A177-3AD203B41FA5}">
                      <a16:colId xmlns:a16="http://schemas.microsoft.com/office/drawing/2014/main" val="2566997009"/>
                    </a:ext>
                  </a:extLst>
                </a:gridCol>
                <a:gridCol w="5636435">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a:t>
                      </a:r>
                      <a:r>
                        <a:rPr lang="en-US" sz="900" b="0" dirty="0">
                          <a:solidFill>
                            <a:schemeClr val="tx1">
                              <a:lumMod val="50000"/>
                              <a:lumOff val="50000"/>
                            </a:schemeClr>
                          </a:solidFill>
                        </a:rPr>
                        <a:t> Performance Measure 9: The percentage of graduates earning an advanced studies diploma.</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CCPS Central Office provided data (chart) that compared to the Virginia School Quality Report. </a:t>
                      </a:r>
                    </a:p>
                    <a:p>
                      <a:endParaRPr lang="en-US" sz="900" b="0" dirty="0">
                        <a:solidFill>
                          <a:schemeClr val="tx1">
                            <a:lumMod val="50000"/>
                            <a:lumOff val="50000"/>
                          </a:schemeClr>
                        </a:solidFill>
                      </a:endParaRPr>
                    </a:p>
                    <a:p>
                      <a:r>
                        <a:rPr lang="en-US" sz="900" b="0" dirty="0">
                          <a:solidFill>
                            <a:schemeClr val="tx1">
                              <a:lumMod val="50000"/>
                              <a:lumOff val="50000"/>
                            </a:schemeClr>
                          </a:solidFill>
                        </a:rPr>
                        <a:t>Image Source: CCPS Facebook post (June 10, 2019)</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graphicFrame>
        <p:nvGraphicFramePr>
          <p:cNvPr id="10" name="Content Placeholder 9">
            <a:extLst>
              <a:ext uri="{FF2B5EF4-FFF2-40B4-BE49-F238E27FC236}">
                <a16:creationId xmlns:a16="http://schemas.microsoft.com/office/drawing/2014/main" id="{57A96C11-80D6-42F8-82C4-B5536603BA5C}"/>
              </a:ext>
            </a:extLst>
          </p:cNvPr>
          <p:cNvGraphicFramePr>
            <a:graphicFrameLocks noGrp="1"/>
          </p:cNvGraphicFramePr>
          <p:nvPr>
            <p:ph idx="1"/>
            <p:extLst>
              <p:ext uri="{D42A27DB-BD31-4B8C-83A1-F6EECF244321}">
                <p14:modId xmlns:p14="http://schemas.microsoft.com/office/powerpoint/2010/main" val="4070976923"/>
              </p:ext>
            </p:extLst>
          </p:nvPr>
        </p:nvGraphicFramePr>
        <p:xfrm>
          <a:off x="275709" y="4799219"/>
          <a:ext cx="3622800" cy="702315"/>
        </p:xfrm>
        <a:graphic>
          <a:graphicData uri="http://schemas.openxmlformats.org/drawingml/2006/table">
            <a:tbl>
              <a:tblPr>
                <a:tableStyleId>{74C1A8A3-306A-4EB7-A6B1-4F7E0EB9C5D6}</a:tableStyleId>
              </a:tblPr>
              <a:tblGrid>
                <a:gridCol w="1207600">
                  <a:extLst>
                    <a:ext uri="{9D8B030D-6E8A-4147-A177-3AD203B41FA5}">
                      <a16:colId xmlns:a16="http://schemas.microsoft.com/office/drawing/2014/main" val="1574553766"/>
                    </a:ext>
                  </a:extLst>
                </a:gridCol>
                <a:gridCol w="1207600">
                  <a:extLst>
                    <a:ext uri="{9D8B030D-6E8A-4147-A177-3AD203B41FA5}">
                      <a16:colId xmlns:a16="http://schemas.microsoft.com/office/drawing/2014/main" val="2993395500"/>
                    </a:ext>
                  </a:extLst>
                </a:gridCol>
                <a:gridCol w="1207600">
                  <a:extLst>
                    <a:ext uri="{9D8B030D-6E8A-4147-A177-3AD203B41FA5}">
                      <a16:colId xmlns:a16="http://schemas.microsoft.com/office/drawing/2014/main" val="2227476379"/>
                    </a:ext>
                  </a:extLst>
                </a:gridCol>
              </a:tblGrid>
              <a:tr h="265717">
                <a:tc>
                  <a:txBody>
                    <a:bodyPr/>
                    <a:lstStyle/>
                    <a:p>
                      <a:pPr algn="l" fontAlgn="b"/>
                      <a:r>
                        <a:rPr lang="en-US" sz="1100" b="1" i="0" u="none" strike="noStrike" dirty="0">
                          <a:solidFill>
                            <a:schemeClr val="tx2"/>
                          </a:solidFill>
                          <a:effectLst/>
                          <a:latin typeface="+mn-lt"/>
                        </a:rPr>
                        <a:t>Diploma Type </a:t>
                      </a:r>
                    </a:p>
                    <a:p>
                      <a:pPr algn="l" fontAlgn="b"/>
                      <a:r>
                        <a:rPr lang="en-US" sz="1100" b="1" i="0" u="none" strike="noStrike" dirty="0">
                          <a:solidFill>
                            <a:schemeClr val="tx2"/>
                          </a:solidFill>
                          <a:effectLst/>
                          <a:latin typeface="+mn-lt"/>
                        </a:rPr>
                        <a:t>above Standard</a:t>
                      </a:r>
                    </a:p>
                  </a:txBody>
                  <a:tcPr marL="7620" marR="7620" marT="7620" marB="0" anchor="b"/>
                </a:tc>
                <a:tc>
                  <a:txBody>
                    <a:bodyPr/>
                    <a:lstStyle/>
                    <a:p>
                      <a:pPr algn="ctr" fontAlgn="b"/>
                      <a:r>
                        <a:rPr lang="en-US" sz="1100" b="1" u="none" strike="noStrike" dirty="0">
                          <a:solidFill>
                            <a:schemeClr val="tx2"/>
                          </a:solidFill>
                          <a:effectLst/>
                          <a:latin typeface="+mn-lt"/>
                        </a:rPr>
                        <a:t>Baseline         (2017-2018)</a:t>
                      </a:r>
                      <a:endParaRPr lang="en-US" sz="1100" b="1" i="0" u="none" strike="noStrike" dirty="0">
                        <a:solidFill>
                          <a:schemeClr val="tx2"/>
                        </a:solidFill>
                        <a:effectLst/>
                        <a:latin typeface="+mn-lt"/>
                      </a:endParaRPr>
                    </a:p>
                  </a:txBody>
                  <a:tcPr marL="7620" marR="7620" marT="7620" marB="0" anchor="b"/>
                </a:tc>
                <a:tc>
                  <a:txBody>
                    <a:bodyPr/>
                    <a:lstStyle/>
                    <a:p>
                      <a:pPr algn="ctr" fontAlgn="b"/>
                      <a:r>
                        <a:rPr lang="en-US" sz="1100" b="1" u="none" strike="noStrike" dirty="0">
                          <a:solidFill>
                            <a:schemeClr val="tx2"/>
                          </a:solidFill>
                          <a:effectLst/>
                          <a:latin typeface="+mn-lt"/>
                        </a:rPr>
                        <a:t>2018-2019</a:t>
                      </a:r>
                      <a:endParaRPr lang="en-US" sz="1100" b="1" i="0" u="none" strike="noStrike" dirty="0">
                        <a:solidFill>
                          <a:schemeClr val="tx2"/>
                        </a:solidFill>
                        <a:effectLst/>
                        <a:latin typeface="+mn-lt"/>
                      </a:endParaRPr>
                    </a:p>
                  </a:txBody>
                  <a:tcPr marL="7620" marR="7620" marT="7620" marB="0" anchor="b"/>
                </a:tc>
                <a:extLst>
                  <a:ext uri="{0D108BD9-81ED-4DB2-BD59-A6C34878D82A}">
                    <a16:rowId xmlns:a16="http://schemas.microsoft.com/office/drawing/2014/main" val="1729851518"/>
                  </a:ext>
                </a:extLst>
              </a:tr>
              <a:tr h="135811">
                <a:tc>
                  <a:txBody>
                    <a:bodyPr/>
                    <a:lstStyle/>
                    <a:p>
                      <a:pPr algn="l" fontAlgn="b"/>
                      <a:r>
                        <a:rPr lang="en-US" sz="1100" u="none" strike="noStrike" dirty="0">
                          <a:solidFill>
                            <a:schemeClr val="tx2"/>
                          </a:solidFill>
                          <a:effectLst/>
                          <a:latin typeface="+mn-lt"/>
                        </a:rPr>
                        <a:t>Advanced</a:t>
                      </a:r>
                      <a:endParaRPr lang="en-US" sz="1100" b="0" i="0" u="none" strike="noStrike" dirty="0">
                        <a:solidFill>
                          <a:schemeClr val="tx2"/>
                        </a:solidFill>
                        <a:effectLst/>
                        <a:latin typeface="+mn-lt"/>
                      </a:endParaRPr>
                    </a:p>
                  </a:txBody>
                  <a:tcPr marL="7620" marR="7620" marT="7620" marB="0" anchor="b"/>
                </a:tc>
                <a:tc>
                  <a:txBody>
                    <a:bodyPr/>
                    <a:lstStyle/>
                    <a:p>
                      <a:pPr algn="ctr" fontAlgn="b"/>
                      <a:r>
                        <a:rPr lang="en-US" sz="1100" u="none" strike="noStrike" dirty="0">
                          <a:solidFill>
                            <a:schemeClr val="tx2"/>
                          </a:solidFill>
                          <a:effectLst/>
                          <a:latin typeface="+mn-lt"/>
                        </a:rPr>
                        <a:t>28.6%</a:t>
                      </a:r>
                      <a:endParaRPr lang="en-US" sz="1100" b="0" i="0" u="none" strike="noStrike" dirty="0">
                        <a:solidFill>
                          <a:schemeClr val="tx2"/>
                        </a:solidFill>
                        <a:effectLst/>
                        <a:latin typeface="+mn-lt"/>
                      </a:endParaRPr>
                    </a:p>
                  </a:txBody>
                  <a:tcPr marL="7620" marR="7620" marT="7620" marB="0" anchor="b"/>
                </a:tc>
                <a:tc>
                  <a:txBody>
                    <a:bodyPr/>
                    <a:lstStyle/>
                    <a:p>
                      <a:pPr algn="ctr" fontAlgn="b"/>
                      <a:r>
                        <a:rPr lang="en-US" sz="1100" u="none" strike="noStrike" dirty="0">
                          <a:solidFill>
                            <a:schemeClr val="tx2"/>
                          </a:solidFill>
                          <a:effectLst/>
                          <a:latin typeface="+mn-lt"/>
                        </a:rPr>
                        <a:t>26.7%</a:t>
                      </a:r>
                      <a:endParaRPr lang="en-US" sz="1100" b="0" i="0" u="none" strike="noStrike" dirty="0">
                        <a:solidFill>
                          <a:schemeClr val="tx2"/>
                        </a:solidFill>
                        <a:effectLst/>
                        <a:latin typeface="+mn-lt"/>
                      </a:endParaRPr>
                    </a:p>
                  </a:txBody>
                  <a:tcPr marL="7620" marR="7620" marT="7620" marB="0" anchor="b"/>
                </a:tc>
                <a:extLst>
                  <a:ext uri="{0D108BD9-81ED-4DB2-BD59-A6C34878D82A}">
                    <a16:rowId xmlns:a16="http://schemas.microsoft.com/office/drawing/2014/main" val="4210555229"/>
                  </a:ext>
                </a:extLst>
              </a:tr>
              <a:tr h="184155">
                <a:tc>
                  <a:txBody>
                    <a:bodyPr/>
                    <a:lstStyle/>
                    <a:p>
                      <a:pPr algn="l" fontAlgn="b"/>
                      <a:r>
                        <a:rPr lang="en-US" sz="1100" u="none" strike="noStrike" dirty="0">
                          <a:solidFill>
                            <a:schemeClr val="tx2"/>
                          </a:solidFill>
                          <a:effectLst/>
                          <a:latin typeface="+mn-lt"/>
                        </a:rPr>
                        <a:t>Governor's School</a:t>
                      </a:r>
                      <a:endParaRPr lang="en-US" sz="1100" b="0" i="0" u="none" strike="noStrike" dirty="0">
                        <a:solidFill>
                          <a:schemeClr val="tx2"/>
                        </a:solidFill>
                        <a:effectLst/>
                        <a:latin typeface="+mn-lt"/>
                      </a:endParaRPr>
                    </a:p>
                  </a:txBody>
                  <a:tcPr marL="7620" marR="7620" marT="7620" marB="0" anchor="b"/>
                </a:tc>
                <a:tc>
                  <a:txBody>
                    <a:bodyPr/>
                    <a:lstStyle/>
                    <a:p>
                      <a:pPr algn="ctr" fontAlgn="b"/>
                      <a:r>
                        <a:rPr lang="en-US" sz="1100" u="none" strike="noStrike" dirty="0">
                          <a:solidFill>
                            <a:schemeClr val="tx2"/>
                          </a:solidFill>
                          <a:effectLst/>
                          <a:latin typeface="+mn-lt"/>
                        </a:rPr>
                        <a:t>Data unavailable</a:t>
                      </a:r>
                      <a:endParaRPr lang="en-US" sz="1100" b="0" i="0" u="none" strike="noStrike" dirty="0">
                        <a:solidFill>
                          <a:schemeClr val="tx2"/>
                        </a:solidFill>
                        <a:effectLst/>
                        <a:latin typeface="+mn-lt"/>
                      </a:endParaRPr>
                    </a:p>
                  </a:txBody>
                  <a:tcPr marL="7620" marR="7620" marT="7620" marB="0" anchor="b"/>
                </a:tc>
                <a:tc>
                  <a:txBody>
                    <a:bodyPr/>
                    <a:lstStyle/>
                    <a:p>
                      <a:pPr algn="ctr" fontAlgn="b"/>
                      <a:r>
                        <a:rPr lang="en-US" sz="1100" u="none" strike="noStrike" dirty="0">
                          <a:solidFill>
                            <a:schemeClr val="tx2"/>
                          </a:solidFill>
                          <a:effectLst/>
                          <a:latin typeface="+mn-lt"/>
                        </a:rPr>
                        <a:t>6.7%</a:t>
                      </a:r>
                      <a:endParaRPr lang="en-US" sz="1100" b="0" i="0" u="none" strike="noStrike" dirty="0">
                        <a:solidFill>
                          <a:schemeClr val="tx2"/>
                        </a:solidFill>
                        <a:effectLst/>
                        <a:latin typeface="+mn-lt"/>
                      </a:endParaRPr>
                    </a:p>
                  </a:txBody>
                  <a:tcPr marL="7620" marR="7620" marT="7620" marB="0" anchor="b"/>
                </a:tc>
                <a:extLst>
                  <a:ext uri="{0D108BD9-81ED-4DB2-BD59-A6C34878D82A}">
                    <a16:rowId xmlns:a16="http://schemas.microsoft.com/office/drawing/2014/main" val="2310348563"/>
                  </a:ext>
                </a:extLst>
              </a:tr>
            </a:tbl>
          </a:graphicData>
        </a:graphic>
      </p:graphicFrame>
      <p:graphicFrame>
        <p:nvGraphicFramePr>
          <p:cNvPr id="13" name="Chart 12">
            <a:extLst>
              <a:ext uri="{FF2B5EF4-FFF2-40B4-BE49-F238E27FC236}">
                <a16:creationId xmlns:a16="http://schemas.microsoft.com/office/drawing/2014/main" id="{579A466D-7C56-9644-8EFB-97340A4CC9F3}"/>
              </a:ext>
            </a:extLst>
          </p:cNvPr>
          <p:cNvGraphicFramePr>
            <a:graphicFrameLocks/>
          </p:cNvGraphicFramePr>
          <p:nvPr>
            <p:extLst>
              <p:ext uri="{D42A27DB-BD31-4B8C-83A1-F6EECF244321}">
                <p14:modId xmlns:p14="http://schemas.microsoft.com/office/powerpoint/2010/main" val="3183299323"/>
              </p:ext>
            </p:extLst>
          </p:nvPr>
        </p:nvGraphicFramePr>
        <p:xfrm>
          <a:off x="4213860" y="3288645"/>
          <a:ext cx="4175760" cy="2440747"/>
        </p:xfrm>
        <a:graphic>
          <a:graphicData uri="http://schemas.openxmlformats.org/drawingml/2006/chart">
            <c:chart xmlns:c="http://schemas.openxmlformats.org/drawingml/2006/chart" xmlns:r="http://schemas.openxmlformats.org/officeDocument/2006/relationships" r:id="rId2"/>
          </a:graphicData>
        </a:graphic>
      </p:graphicFrame>
      <p:sp>
        <p:nvSpPr>
          <p:cNvPr id="16" name="Content Placeholder 8">
            <a:extLst>
              <a:ext uri="{FF2B5EF4-FFF2-40B4-BE49-F238E27FC236}">
                <a16:creationId xmlns:a16="http://schemas.microsoft.com/office/drawing/2014/main" id="{085969AD-F8BC-46B6-B92D-5965CB91858E}"/>
              </a:ext>
            </a:extLst>
          </p:cNvPr>
          <p:cNvSpPr txBox="1">
            <a:spLocks/>
          </p:cNvSpPr>
          <p:nvPr/>
        </p:nvSpPr>
        <p:spPr>
          <a:xfrm>
            <a:off x="4005081" y="862531"/>
            <a:ext cx="4791438" cy="2089743"/>
          </a:xfrm>
          <a:prstGeom prst="rect">
            <a:avLst/>
          </a:prstGeom>
        </p:spPr>
        <p:txBody>
          <a:bodyPr vert="horz" lIns="0" tIns="0" rIns="0" bIns="0" rtlCol="0">
            <a:noAutofit/>
          </a:bodyPr>
          <a:lstStyle>
            <a:lvl1pPr marL="0" indent="0" algn="l" defTabSz="914400" rtl="0" eaLnBrk="1" latinLnBrk="0" hangingPunct="1">
              <a:lnSpc>
                <a:spcPct val="85000"/>
              </a:lnSpc>
              <a:spcBef>
                <a:spcPts val="600"/>
              </a:spcBef>
              <a:spcAft>
                <a:spcPts val="1200"/>
              </a:spcAft>
              <a:buFontTx/>
              <a:buNone/>
              <a:defRPr sz="800" b="0" i="0" kern="1200">
                <a:solidFill>
                  <a:schemeClr val="bg2"/>
                </a:solidFill>
                <a:latin typeface="+mn-lt"/>
                <a:ea typeface="+mn-ea"/>
                <a:cs typeface="+mn-cs"/>
              </a:defRPr>
            </a:lvl1pPr>
            <a:lvl2pPr marL="0" indent="0" algn="l" defTabSz="914400" rtl="0" eaLnBrk="1" latinLnBrk="0" hangingPunct="1">
              <a:lnSpc>
                <a:spcPct val="85000"/>
              </a:lnSpc>
              <a:spcBef>
                <a:spcPts val="0"/>
              </a:spcBef>
              <a:spcAft>
                <a:spcPts val="600"/>
              </a:spcAft>
              <a:buFontTx/>
              <a:buNone/>
              <a:defRPr sz="800" i="1" kern="1200">
                <a:solidFill>
                  <a:schemeClr val="bg2"/>
                </a:solidFill>
                <a:latin typeface="+mn-lt"/>
                <a:ea typeface="+mn-ea"/>
                <a:cs typeface="+mn-cs"/>
              </a:defRPr>
            </a:lvl2pPr>
            <a:lvl3pPr marL="0" indent="0" algn="l" defTabSz="914400" rtl="0" eaLnBrk="1" latinLnBrk="0" hangingPunct="1">
              <a:lnSpc>
                <a:spcPct val="85000"/>
              </a:lnSpc>
              <a:spcBef>
                <a:spcPts val="600"/>
              </a:spcBef>
              <a:spcAft>
                <a:spcPts val="0"/>
              </a:spcAft>
              <a:buFontTx/>
              <a:buNone/>
              <a:defRPr sz="800" b="1" kern="1200">
                <a:solidFill>
                  <a:schemeClr val="bg2"/>
                </a:solidFill>
                <a:latin typeface="+mn-lt"/>
                <a:ea typeface="+mn-ea"/>
                <a:cs typeface="Microsoft New Tai Lue" panose="020B0502040204020203" pitchFamily="34" charset="0"/>
              </a:defRPr>
            </a:lvl3pPr>
            <a:lvl4pPr marL="0" indent="0" algn="l" defTabSz="914400" rtl="0" eaLnBrk="1" latinLnBrk="0" hangingPunct="1">
              <a:lnSpc>
                <a:spcPct val="85000"/>
              </a:lnSpc>
              <a:spcBef>
                <a:spcPts val="600"/>
              </a:spcBef>
              <a:spcAft>
                <a:spcPts val="600"/>
              </a:spcAft>
              <a:buFontTx/>
              <a:buNone/>
              <a:defRPr sz="800" kern="1200">
                <a:solidFill>
                  <a:schemeClr val="bg2"/>
                </a:solidFill>
                <a:latin typeface="+mn-lt"/>
                <a:ea typeface="+mn-ea"/>
                <a:cs typeface="Microsoft New Tai Lue" panose="020B0502040204020203" pitchFamily="34" charset="0"/>
              </a:defRPr>
            </a:lvl4pPr>
            <a:lvl5pPr marL="0" indent="0" algn="l" defTabSz="914400" rtl="0" eaLnBrk="1" latinLnBrk="0" hangingPunct="1">
              <a:lnSpc>
                <a:spcPct val="85000"/>
              </a:lnSpc>
              <a:spcBef>
                <a:spcPts val="0"/>
              </a:spcBef>
              <a:spcAft>
                <a:spcPts val="600"/>
              </a:spcAft>
              <a:buFontTx/>
              <a:buNone/>
              <a:defRPr sz="800" kern="1200">
                <a:solidFill>
                  <a:schemeClr val="bg2"/>
                </a:solidFill>
                <a:latin typeface="+mn-lt"/>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lvl="3">
              <a:lnSpc>
                <a:spcPct val="100000"/>
              </a:lnSpc>
              <a:spcBef>
                <a:spcPts val="0"/>
              </a:spcBef>
              <a:spcAft>
                <a:spcPts val="0"/>
              </a:spcAft>
            </a:pPr>
            <a:r>
              <a:rPr lang="en-US" sz="1100" dirty="0">
                <a:solidFill>
                  <a:schemeClr val="tx2"/>
                </a:solidFill>
              </a:rPr>
              <a:t>One-third of CCPS graduating seniors exceeded the requirements for a standard diploma and earned either an Advanced Studies diploma or a Governor’s School diploma. Students (26.7%) earning an Advanced Studies diploma successfully completed a minimum of 16 classes (4 each) related to the four core content areas (English, History, Mathematics, Science) and at least three foreign language courses in the same language. In 2018-2019, three students (6.7%) were awarded a Governor’s School diploma which also exceeds the requirements for a standard diploma. The 2018-19 data establishes a baseline for students earning a Governor’s School diploma. The Performance Measure focuses only the graduates earning an advanced studies diploma, there was a 1.9 percentage-points from baseline decline in students earning this type of diploma in 2018-19.</a:t>
            </a:r>
          </a:p>
          <a:p>
            <a:pPr lvl="3"/>
            <a:endParaRPr lang="en-US" sz="900" dirty="0">
              <a:solidFill>
                <a:schemeClr val="tx2"/>
              </a:solidFill>
            </a:endParaRPr>
          </a:p>
        </p:txBody>
      </p:sp>
      <p:sp>
        <p:nvSpPr>
          <p:cNvPr id="18" name="TextBox 17">
            <a:extLst>
              <a:ext uri="{FF2B5EF4-FFF2-40B4-BE49-F238E27FC236}">
                <a16:creationId xmlns:a16="http://schemas.microsoft.com/office/drawing/2014/main" id="{48DDF6B5-C3BF-40BC-8F94-2791698E05BC}"/>
              </a:ext>
            </a:extLst>
          </p:cNvPr>
          <p:cNvSpPr txBox="1"/>
          <p:nvPr/>
        </p:nvSpPr>
        <p:spPr>
          <a:xfrm>
            <a:off x="4015740" y="3076602"/>
            <a:ext cx="4373880" cy="261610"/>
          </a:xfrm>
          <a:prstGeom prst="rect">
            <a:avLst/>
          </a:prstGeom>
          <a:noFill/>
        </p:spPr>
        <p:txBody>
          <a:bodyPr wrap="square" rtlCol="0">
            <a:spAutoFit/>
          </a:bodyPr>
          <a:lstStyle/>
          <a:p>
            <a:pPr algn="ctr"/>
            <a:r>
              <a:rPr lang="en-US" sz="1100" dirty="0">
                <a:solidFill>
                  <a:schemeClr val="tx1">
                    <a:lumMod val="50000"/>
                    <a:lumOff val="50000"/>
                  </a:schemeClr>
                </a:solidFill>
              </a:rPr>
              <a:t>Diploma Conferred on the Charles City High School Class of 2019</a:t>
            </a:r>
          </a:p>
        </p:txBody>
      </p:sp>
      <p:pic>
        <p:nvPicPr>
          <p:cNvPr id="19" name="Picture 18">
            <a:extLst>
              <a:ext uri="{FF2B5EF4-FFF2-40B4-BE49-F238E27FC236}">
                <a16:creationId xmlns:a16="http://schemas.microsoft.com/office/drawing/2014/main" id="{F15818BA-9AE3-4F50-BD9F-8F729AEBC173}"/>
              </a:ext>
            </a:extLst>
          </p:cNvPr>
          <p:cNvPicPr>
            <a:picLocks noChangeAspect="1"/>
          </p:cNvPicPr>
          <p:nvPr/>
        </p:nvPicPr>
        <p:blipFill>
          <a:blip r:embed="rId3"/>
          <a:stretch>
            <a:fillRect/>
          </a:stretch>
        </p:blipFill>
        <p:spPr>
          <a:xfrm>
            <a:off x="486558" y="2450560"/>
            <a:ext cx="2942442" cy="2092865"/>
          </a:xfrm>
          <a:prstGeom prst="rect">
            <a:avLst/>
          </a:prstGeom>
        </p:spPr>
      </p:pic>
    </p:spTree>
    <p:extLst>
      <p:ext uri="{BB962C8B-B14F-4D97-AF65-F5344CB8AC3E}">
        <p14:creationId xmlns:p14="http://schemas.microsoft.com/office/powerpoint/2010/main" val="17082122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5488-A7AB-4ECF-8365-8FF5024A5BE5}"/>
              </a:ext>
            </a:extLst>
          </p:cNvPr>
          <p:cNvSpPr>
            <a:spLocks noGrp="1"/>
          </p:cNvSpPr>
          <p:nvPr>
            <p:ph type="title"/>
          </p:nvPr>
        </p:nvSpPr>
        <p:spPr/>
        <p:txBody>
          <a:bodyPr/>
          <a:lstStyle/>
          <a:p>
            <a:r>
              <a:rPr lang="en-US" dirty="0"/>
              <a:t>More 8</a:t>
            </a:r>
            <a:r>
              <a:rPr lang="en-US" baseline="30000" dirty="0"/>
              <a:t>th</a:t>
            </a:r>
            <a:r>
              <a:rPr lang="en-US" dirty="0"/>
              <a:t> Graders Earned High School Credit in 2018-2019 Than In Previous Year</a:t>
            </a:r>
          </a:p>
        </p:txBody>
      </p:sp>
      <p:graphicFrame>
        <p:nvGraphicFramePr>
          <p:cNvPr id="8" name="Chart 7">
            <a:extLst>
              <a:ext uri="{FF2B5EF4-FFF2-40B4-BE49-F238E27FC236}">
                <a16:creationId xmlns:a16="http://schemas.microsoft.com/office/drawing/2014/main" id="{CECE2E4D-E266-DF49-9313-899FA6BB93D2}"/>
              </a:ext>
            </a:extLst>
          </p:cNvPr>
          <p:cNvGraphicFramePr>
            <a:graphicFrameLocks/>
          </p:cNvGraphicFramePr>
          <p:nvPr>
            <p:extLst>
              <p:ext uri="{D42A27DB-BD31-4B8C-83A1-F6EECF244321}">
                <p14:modId xmlns:p14="http://schemas.microsoft.com/office/powerpoint/2010/main" val="1491850390"/>
              </p:ext>
            </p:extLst>
          </p:nvPr>
        </p:nvGraphicFramePr>
        <p:xfrm>
          <a:off x="4542972" y="3219455"/>
          <a:ext cx="4044084" cy="262289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EDA8C7E4-A62A-45A7-89C4-A7937448FC03}"/>
              </a:ext>
            </a:extLst>
          </p:cNvPr>
          <p:cNvSpPr txBox="1"/>
          <p:nvPr/>
        </p:nvSpPr>
        <p:spPr>
          <a:xfrm>
            <a:off x="86185" y="6407150"/>
            <a:ext cx="368710" cy="246221"/>
          </a:xfrm>
          <a:prstGeom prst="rect">
            <a:avLst/>
          </a:prstGeom>
          <a:noFill/>
        </p:spPr>
        <p:txBody>
          <a:bodyPr wrap="square" rtlCol="0">
            <a:spAutoFit/>
          </a:bodyPr>
          <a:lstStyle/>
          <a:p>
            <a:r>
              <a:rPr lang="en-US" sz="1000" dirty="0"/>
              <a:t> 10</a:t>
            </a:r>
          </a:p>
        </p:txBody>
      </p:sp>
      <p:graphicFrame>
        <p:nvGraphicFramePr>
          <p:cNvPr id="11" name="Table 10">
            <a:extLst>
              <a:ext uri="{FF2B5EF4-FFF2-40B4-BE49-F238E27FC236}">
                <a16:creationId xmlns:a16="http://schemas.microsoft.com/office/drawing/2014/main" id="{079B72D4-F7D4-1941-A0F4-216628DA1BF3}"/>
              </a:ext>
            </a:extLst>
          </p:cNvPr>
          <p:cNvGraphicFramePr>
            <a:graphicFrameLocks/>
          </p:cNvGraphicFramePr>
          <p:nvPr>
            <p:extLst>
              <p:ext uri="{D42A27DB-BD31-4B8C-83A1-F6EECF244321}">
                <p14:modId xmlns:p14="http://schemas.microsoft.com/office/powerpoint/2010/main" val="930552710"/>
              </p:ext>
            </p:extLst>
          </p:nvPr>
        </p:nvGraphicFramePr>
        <p:xfrm>
          <a:off x="1188913" y="5952277"/>
          <a:ext cx="7854388" cy="809809"/>
        </p:xfrm>
        <a:graphic>
          <a:graphicData uri="http://schemas.openxmlformats.org/drawingml/2006/table">
            <a:tbl>
              <a:tblPr firstRow="1" bandRow="1">
                <a:tableStyleId>{5C22544A-7EE6-4342-B048-85BDC9FD1C3A}</a:tableStyleId>
              </a:tblPr>
              <a:tblGrid>
                <a:gridCol w="2217953">
                  <a:extLst>
                    <a:ext uri="{9D8B030D-6E8A-4147-A177-3AD203B41FA5}">
                      <a16:colId xmlns:a16="http://schemas.microsoft.com/office/drawing/2014/main" val="2566997009"/>
                    </a:ext>
                  </a:extLst>
                </a:gridCol>
                <a:gridCol w="5636435">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a:t>
                      </a:r>
                      <a:r>
                        <a:rPr lang="en-US" sz="900" b="0" dirty="0">
                          <a:solidFill>
                            <a:schemeClr val="tx1">
                              <a:lumMod val="50000"/>
                              <a:lumOff val="50000"/>
                            </a:schemeClr>
                          </a:solidFill>
                        </a:rPr>
                        <a:t> Performance Measure 10: The percentage of 8</a:t>
                      </a:r>
                      <a:r>
                        <a:rPr lang="en-US" sz="900" b="0" baseline="30000" dirty="0">
                          <a:solidFill>
                            <a:schemeClr val="tx1">
                              <a:lumMod val="50000"/>
                              <a:lumOff val="50000"/>
                            </a:schemeClr>
                          </a:solidFill>
                        </a:rPr>
                        <a:t>th</a:t>
                      </a:r>
                      <a:r>
                        <a:rPr lang="en-US" sz="900" b="0" dirty="0">
                          <a:solidFill>
                            <a:schemeClr val="tx1">
                              <a:lumMod val="50000"/>
                              <a:lumOff val="50000"/>
                            </a:schemeClr>
                          </a:solidFill>
                        </a:rPr>
                        <a:t> grade students earning high school credit.</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CCPS Central Office provided the list of de-identified eighth grade students and the high school credit courses in which they were enrolled. </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graphicFrame>
        <p:nvGraphicFramePr>
          <p:cNvPr id="14" name="Table 13">
            <a:extLst>
              <a:ext uri="{FF2B5EF4-FFF2-40B4-BE49-F238E27FC236}">
                <a16:creationId xmlns:a16="http://schemas.microsoft.com/office/drawing/2014/main" id="{60FCD0D1-0767-F643-A013-6D0B9EB01A4D}"/>
              </a:ext>
            </a:extLst>
          </p:cNvPr>
          <p:cNvGraphicFramePr>
            <a:graphicFrameLocks noGrp="1"/>
          </p:cNvGraphicFramePr>
          <p:nvPr>
            <p:extLst>
              <p:ext uri="{D42A27DB-BD31-4B8C-83A1-F6EECF244321}">
                <p14:modId xmlns:p14="http://schemas.microsoft.com/office/powerpoint/2010/main" val="3136303183"/>
              </p:ext>
            </p:extLst>
          </p:nvPr>
        </p:nvGraphicFramePr>
        <p:xfrm>
          <a:off x="371622" y="4520639"/>
          <a:ext cx="3154680" cy="825754"/>
        </p:xfrm>
        <a:graphic>
          <a:graphicData uri="http://schemas.openxmlformats.org/drawingml/2006/table">
            <a:tbl>
              <a:tblPr>
                <a:tableStyleId>{5C22544A-7EE6-4342-B048-85BDC9FD1C3A}</a:tableStyleId>
              </a:tblPr>
              <a:tblGrid>
                <a:gridCol w="3154680">
                  <a:extLst>
                    <a:ext uri="{9D8B030D-6E8A-4147-A177-3AD203B41FA5}">
                      <a16:colId xmlns:a16="http://schemas.microsoft.com/office/drawing/2014/main" val="20000"/>
                    </a:ext>
                  </a:extLst>
                </a:gridCol>
              </a:tblGrid>
              <a:tr h="0">
                <a:tc>
                  <a:txBody>
                    <a:bodyPr/>
                    <a:lstStyle/>
                    <a:p>
                      <a:pPr marL="0" algn="l" defTabSz="914400" rtl="0" eaLnBrk="1" latinLnBrk="0" hangingPunct="1">
                        <a:lnSpc>
                          <a:spcPct val="110000"/>
                        </a:lnSpc>
                      </a:pPr>
                      <a:r>
                        <a:rPr lang="en-US" sz="1300" i="1" kern="100" spc="-50" baseline="0" dirty="0">
                          <a:solidFill>
                            <a:schemeClr val="accent1"/>
                          </a:solidFill>
                          <a:latin typeface="Corbel" panose="020B0503020204020204" pitchFamily="34" charset="0"/>
                          <a:ea typeface="+mn-ea"/>
                          <a:cs typeface="+mn-cs"/>
                        </a:rPr>
                        <a:t>In 2018-2019, the technology foundations  class was the most popular  high school credit course taken by eighth graders. </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6" name="Content Placeholder 15">
            <a:extLst>
              <a:ext uri="{FF2B5EF4-FFF2-40B4-BE49-F238E27FC236}">
                <a16:creationId xmlns:a16="http://schemas.microsoft.com/office/drawing/2014/main" id="{5A3FCDB4-B75D-9342-AC7C-6FFFCC04A62A}"/>
              </a:ext>
            </a:extLst>
          </p:cNvPr>
          <p:cNvGraphicFramePr>
            <a:graphicFrameLocks noGrp="1"/>
          </p:cNvGraphicFramePr>
          <p:nvPr>
            <p:ph idx="1"/>
            <p:extLst>
              <p:ext uri="{D42A27DB-BD31-4B8C-83A1-F6EECF244321}">
                <p14:modId xmlns:p14="http://schemas.microsoft.com/office/powerpoint/2010/main" val="685509122"/>
              </p:ext>
            </p:extLst>
          </p:nvPr>
        </p:nvGraphicFramePr>
        <p:xfrm>
          <a:off x="4475802" y="486633"/>
          <a:ext cx="4044084" cy="2622899"/>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a:extLst>
              <a:ext uri="{FF2B5EF4-FFF2-40B4-BE49-F238E27FC236}">
                <a16:creationId xmlns:a16="http://schemas.microsoft.com/office/drawing/2014/main" id="{FA79AD6F-36C2-914E-BA4D-DDC0C8E343F5}"/>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3" name="Rectangle 2">
            <a:extLst>
              <a:ext uri="{FF2B5EF4-FFF2-40B4-BE49-F238E27FC236}">
                <a16:creationId xmlns:a16="http://schemas.microsoft.com/office/drawing/2014/main" id="{49E08229-E83C-4616-BBD7-ED2D336FC281}"/>
              </a:ext>
            </a:extLst>
          </p:cNvPr>
          <p:cNvSpPr/>
          <p:nvPr/>
        </p:nvSpPr>
        <p:spPr>
          <a:xfrm>
            <a:off x="371622" y="3009524"/>
            <a:ext cx="3071407" cy="1209562"/>
          </a:xfrm>
          <a:prstGeom prst="rect">
            <a:avLst/>
          </a:prstGeom>
        </p:spPr>
        <p:txBody>
          <a:bodyPr wrap="square">
            <a:spAutoFit/>
          </a:bodyPr>
          <a:lstStyle/>
          <a:p>
            <a:pPr>
              <a:lnSpc>
                <a:spcPct val="110000"/>
              </a:lnSpc>
            </a:pPr>
            <a:r>
              <a:rPr lang="en-US" sz="1100" kern="100" spc="-50" dirty="0">
                <a:solidFill>
                  <a:schemeClr val="tx2"/>
                </a:solidFill>
              </a:rPr>
              <a:t>In 2017-2018, 7% of 8</a:t>
            </a:r>
            <a:r>
              <a:rPr lang="en-US" sz="1100" kern="100" spc="-50" baseline="30000" dirty="0">
                <a:solidFill>
                  <a:schemeClr val="tx2"/>
                </a:solidFill>
              </a:rPr>
              <a:t>th</a:t>
            </a:r>
            <a:r>
              <a:rPr lang="en-US" sz="1100" kern="100" spc="-50" dirty="0">
                <a:solidFill>
                  <a:schemeClr val="tx2"/>
                </a:solidFill>
              </a:rPr>
              <a:t> graders earned high school credit. This percentage greatly increased in 2018-2019 with 69% of 8</a:t>
            </a:r>
            <a:r>
              <a:rPr lang="en-US" sz="1100" kern="100" spc="-50" baseline="30000" dirty="0">
                <a:solidFill>
                  <a:schemeClr val="tx2"/>
                </a:solidFill>
              </a:rPr>
              <a:t>th</a:t>
            </a:r>
            <a:r>
              <a:rPr lang="en-US" sz="1100" kern="100" spc="-50" dirty="0">
                <a:solidFill>
                  <a:schemeClr val="tx2"/>
                </a:solidFill>
              </a:rPr>
              <a:t> graders earning high school credit.  A list of courses these students took include World History I, Algebra I, Spanish I &amp; II, Technology Foundations, Office Specialist , and Art Foundations. </a:t>
            </a:r>
          </a:p>
        </p:txBody>
      </p:sp>
    </p:spTree>
    <p:extLst>
      <p:ext uri="{BB962C8B-B14F-4D97-AF65-F5344CB8AC3E}">
        <p14:creationId xmlns:p14="http://schemas.microsoft.com/office/powerpoint/2010/main" val="3059517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80734-EDEE-4497-82E3-9CA7C1DAA991}"/>
              </a:ext>
            </a:extLst>
          </p:cNvPr>
          <p:cNvSpPr>
            <a:spLocks noGrp="1"/>
          </p:cNvSpPr>
          <p:nvPr>
            <p:ph type="title"/>
          </p:nvPr>
        </p:nvSpPr>
        <p:spPr>
          <a:xfrm>
            <a:off x="454895" y="737567"/>
            <a:ext cx="3461657" cy="1228028"/>
          </a:xfrm>
        </p:spPr>
        <p:txBody>
          <a:bodyPr/>
          <a:lstStyle/>
          <a:p>
            <a:r>
              <a:rPr lang="en-US" dirty="0"/>
              <a:t>Percentage of Seniors with Postsecondary Study Plans Improves</a:t>
            </a:r>
          </a:p>
        </p:txBody>
      </p:sp>
      <p:sp>
        <p:nvSpPr>
          <p:cNvPr id="5" name="Text Placeholder 4">
            <a:extLst>
              <a:ext uri="{FF2B5EF4-FFF2-40B4-BE49-F238E27FC236}">
                <a16:creationId xmlns:a16="http://schemas.microsoft.com/office/drawing/2014/main" id="{D84CA0DE-B805-4E75-B2BE-9B85BABA83F1}"/>
              </a:ext>
            </a:extLst>
          </p:cNvPr>
          <p:cNvSpPr>
            <a:spLocks noGrp="1"/>
          </p:cNvSpPr>
          <p:nvPr>
            <p:ph type="body" sz="quarter" idx="10"/>
          </p:nvPr>
        </p:nvSpPr>
        <p:spPr/>
        <p:txBody>
          <a:bodyPr/>
          <a:lstStyle/>
          <a:p>
            <a:endParaRPr lang="en-US" dirty="0"/>
          </a:p>
        </p:txBody>
      </p:sp>
      <p:sp>
        <p:nvSpPr>
          <p:cNvPr id="8" name="TextBox 7">
            <a:extLst>
              <a:ext uri="{FF2B5EF4-FFF2-40B4-BE49-F238E27FC236}">
                <a16:creationId xmlns:a16="http://schemas.microsoft.com/office/drawing/2014/main" id="{0CB45CFA-D806-47C7-A2AF-6456E4C574EC}"/>
              </a:ext>
            </a:extLst>
          </p:cNvPr>
          <p:cNvSpPr txBox="1"/>
          <p:nvPr/>
        </p:nvSpPr>
        <p:spPr>
          <a:xfrm>
            <a:off x="86185" y="6407150"/>
            <a:ext cx="368710" cy="246221"/>
          </a:xfrm>
          <a:prstGeom prst="rect">
            <a:avLst/>
          </a:prstGeom>
          <a:noFill/>
        </p:spPr>
        <p:txBody>
          <a:bodyPr wrap="square" rtlCol="0">
            <a:spAutoFit/>
          </a:bodyPr>
          <a:lstStyle/>
          <a:p>
            <a:r>
              <a:rPr lang="en-US" sz="1000" dirty="0"/>
              <a:t> 11</a:t>
            </a:r>
          </a:p>
        </p:txBody>
      </p:sp>
      <p:graphicFrame>
        <p:nvGraphicFramePr>
          <p:cNvPr id="9" name="Chart 8">
            <a:extLst>
              <a:ext uri="{FF2B5EF4-FFF2-40B4-BE49-F238E27FC236}">
                <a16:creationId xmlns:a16="http://schemas.microsoft.com/office/drawing/2014/main" id="{25F04029-A5CB-6D43-9721-98A044461AF5}"/>
              </a:ext>
            </a:extLst>
          </p:cNvPr>
          <p:cNvGraphicFramePr>
            <a:graphicFrameLocks/>
          </p:cNvGraphicFramePr>
          <p:nvPr>
            <p:extLst>
              <p:ext uri="{D42A27DB-BD31-4B8C-83A1-F6EECF244321}">
                <p14:modId xmlns:p14="http://schemas.microsoft.com/office/powerpoint/2010/main" val="1112146061"/>
              </p:ext>
            </p:extLst>
          </p:nvPr>
        </p:nvGraphicFramePr>
        <p:xfrm>
          <a:off x="4571999" y="853012"/>
          <a:ext cx="3856525" cy="15802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a:extLst>
              <a:ext uri="{FF2B5EF4-FFF2-40B4-BE49-F238E27FC236}">
                <a16:creationId xmlns:a16="http://schemas.microsoft.com/office/drawing/2014/main" id="{36BA99BF-ED63-2D48-B00A-C11161B870B9}"/>
              </a:ext>
            </a:extLst>
          </p:cNvPr>
          <p:cNvGraphicFramePr>
            <a:graphicFrameLocks noGrp="1"/>
          </p:cNvGraphicFramePr>
          <p:nvPr>
            <p:extLst>
              <p:ext uri="{D42A27DB-BD31-4B8C-83A1-F6EECF244321}">
                <p14:modId xmlns:p14="http://schemas.microsoft.com/office/powerpoint/2010/main" val="1098382826"/>
              </p:ext>
            </p:extLst>
          </p:nvPr>
        </p:nvGraphicFramePr>
        <p:xfrm>
          <a:off x="529190" y="2467720"/>
          <a:ext cx="3154680" cy="825754"/>
        </p:xfrm>
        <a:graphic>
          <a:graphicData uri="http://schemas.openxmlformats.org/drawingml/2006/table">
            <a:tbl>
              <a:tblPr>
                <a:tableStyleId>{5C22544A-7EE6-4342-B048-85BDC9FD1C3A}</a:tableStyleId>
              </a:tblPr>
              <a:tblGrid>
                <a:gridCol w="3154680">
                  <a:extLst>
                    <a:ext uri="{9D8B030D-6E8A-4147-A177-3AD203B41FA5}">
                      <a16:colId xmlns:a16="http://schemas.microsoft.com/office/drawing/2014/main" val="20000"/>
                    </a:ext>
                  </a:extLst>
                </a:gridCol>
              </a:tblGrid>
              <a:tr h="0">
                <a:tc>
                  <a:txBody>
                    <a:bodyPr/>
                    <a:lstStyle/>
                    <a:p>
                      <a:pPr marL="0" algn="l" defTabSz="914400" rtl="0" eaLnBrk="1" latinLnBrk="0" hangingPunct="1">
                        <a:lnSpc>
                          <a:spcPct val="110000"/>
                        </a:lnSpc>
                      </a:pPr>
                      <a:r>
                        <a:rPr lang="en-US" sz="1300" i="1" kern="100" spc="-50" baseline="0" dirty="0">
                          <a:solidFill>
                            <a:schemeClr val="accent1"/>
                          </a:solidFill>
                          <a:latin typeface="Corbel" panose="020B0503020204020204" pitchFamily="34" charset="0"/>
                          <a:ea typeface="+mn-ea"/>
                          <a:cs typeface="+mn-cs"/>
                        </a:rPr>
                        <a:t>The percentage of students attending or planning to attend career/technical or two-year schools increased from the prior year.</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2" name="Table 10">
            <a:extLst>
              <a:ext uri="{FF2B5EF4-FFF2-40B4-BE49-F238E27FC236}">
                <a16:creationId xmlns:a16="http://schemas.microsoft.com/office/drawing/2014/main" id="{FC2A1EA5-B523-EC4B-852C-9D26A4D2CD9F}"/>
              </a:ext>
            </a:extLst>
          </p:cNvPr>
          <p:cNvGraphicFramePr>
            <a:graphicFrameLocks/>
          </p:cNvGraphicFramePr>
          <p:nvPr>
            <p:extLst>
              <p:ext uri="{D42A27DB-BD31-4B8C-83A1-F6EECF244321}">
                <p14:modId xmlns:p14="http://schemas.microsoft.com/office/powerpoint/2010/main" val="3435653304"/>
              </p:ext>
            </p:extLst>
          </p:nvPr>
        </p:nvGraphicFramePr>
        <p:xfrm>
          <a:off x="1188913" y="5952277"/>
          <a:ext cx="7854388" cy="809809"/>
        </p:xfrm>
        <a:graphic>
          <a:graphicData uri="http://schemas.openxmlformats.org/drawingml/2006/table">
            <a:tbl>
              <a:tblPr firstRow="1" bandRow="1">
                <a:tableStyleId>{5C22544A-7EE6-4342-B048-85BDC9FD1C3A}</a:tableStyleId>
              </a:tblPr>
              <a:tblGrid>
                <a:gridCol w="2217953">
                  <a:extLst>
                    <a:ext uri="{9D8B030D-6E8A-4147-A177-3AD203B41FA5}">
                      <a16:colId xmlns:a16="http://schemas.microsoft.com/office/drawing/2014/main" val="2566997009"/>
                    </a:ext>
                  </a:extLst>
                </a:gridCol>
                <a:gridCol w="5636435">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a:t>
                      </a:r>
                      <a:r>
                        <a:rPr lang="en-US" sz="900" b="0" dirty="0">
                          <a:solidFill>
                            <a:schemeClr val="tx1">
                              <a:lumMod val="50000"/>
                              <a:lumOff val="50000"/>
                            </a:schemeClr>
                          </a:solidFill>
                        </a:rPr>
                        <a:t> Performance Measure 11: The percentage of students accepted or intending to enroll in postsecondary study</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Baseline data was acquired from the Virginia Department of Education School Quality Profile. CCPS Central Office provided data from the 2018-2019 school year. Students (3) who attended the Governor’s School did not have secondary enrollment information available, therefore, data have the potential to change.</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graphicFrame>
        <p:nvGraphicFramePr>
          <p:cNvPr id="11" name="Chart 10">
            <a:extLst>
              <a:ext uri="{FF2B5EF4-FFF2-40B4-BE49-F238E27FC236}">
                <a16:creationId xmlns:a16="http://schemas.microsoft.com/office/drawing/2014/main" id="{3B4DFCE4-5C99-DA4D-B0E8-25875B36BE6E}"/>
              </a:ext>
            </a:extLst>
          </p:cNvPr>
          <p:cNvGraphicFramePr>
            <a:graphicFrameLocks/>
          </p:cNvGraphicFramePr>
          <p:nvPr>
            <p:extLst>
              <p:ext uri="{D42A27DB-BD31-4B8C-83A1-F6EECF244321}">
                <p14:modId xmlns:p14="http://schemas.microsoft.com/office/powerpoint/2010/main" val="4293816219"/>
              </p:ext>
            </p:extLst>
          </p:nvPr>
        </p:nvGraphicFramePr>
        <p:xfrm>
          <a:off x="4214262" y="2574468"/>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a:extLst>
              <a:ext uri="{FF2B5EF4-FFF2-40B4-BE49-F238E27FC236}">
                <a16:creationId xmlns:a16="http://schemas.microsoft.com/office/drawing/2014/main" id="{C4F055EF-F7A8-3546-A7A3-0339DBAAA3F6}"/>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3" name="Rectangle 2">
            <a:extLst>
              <a:ext uri="{FF2B5EF4-FFF2-40B4-BE49-F238E27FC236}">
                <a16:creationId xmlns:a16="http://schemas.microsoft.com/office/drawing/2014/main" id="{AD977818-F99B-4864-89F7-5F432DB6A820}"/>
              </a:ext>
            </a:extLst>
          </p:cNvPr>
          <p:cNvSpPr/>
          <p:nvPr/>
        </p:nvSpPr>
        <p:spPr>
          <a:xfrm>
            <a:off x="454895" y="3520910"/>
            <a:ext cx="3228975" cy="2326791"/>
          </a:xfrm>
          <a:prstGeom prst="rect">
            <a:avLst/>
          </a:prstGeom>
        </p:spPr>
        <p:txBody>
          <a:bodyPr wrap="square">
            <a:spAutoFit/>
          </a:bodyPr>
          <a:lstStyle/>
          <a:p>
            <a:pPr>
              <a:lnSpc>
                <a:spcPct val="110000"/>
              </a:lnSpc>
            </a:pPr>
            <a:r>
              <a:rPr lang="en-US" sz="1100" kern="100" spc="-50" dirty="0">
                <a:solidFill>
                  <a:schemeClr val="tx2"/>
                </a:solidFill>
              </a:rPr>
              <a:t>In 2018-2019, 62.22% of CCPS seniors had been accepted or planned to attend postsecondary school. This is an approximate 10 percentage-points increase from baseline. The  number of students attending a four-year college decreased  approximately 5 percentage-points in 2018-2019, but the number of students attending or planning to attend a two-year school increased  in 2018-2019 by approximately  11 percentage-points. The percentage of students attending or planning to attend career/technical schools also increased in 2018-2019 by approximately 4 percentage-points. </a:t>
            </a:r>
          </a:p>
        </p:txBody>
      </p:sp>
    </p:spTree>
    <p:extLst>
      <p:ext uri="{BB962C8B-B14F-4D97-AF65-F5344CB8AC3E}">
        <p14:creationId xmlns:p14="http://schemas.microsoft.com/office/powerpoint/2010/main" val="978243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276F2-9C44-41C6-82F7-BBB6176AAB0B}"/>
              </a:ext>
            </a:extLst>
          </p:cNvPr>
          <p:cNvSpPr>
            <a:spLocks noGrp="1"/>
          </p:cNvSpPr>
          <p:nvPr>
            <p:ph type="title"/>
          </p:nvPr>
        </p:nvSpPr>
        <p:spPr>
          <a:xfrm>
            <a:off x="332698" y="674914"/>
            <a:ext cx="2750151" cy="1228028"/>
          </a:xfrm>
        </p:spPr>
        <p:txBody>
          <a:bodyPr/>
          <a:lstStyle/>
          <a:p>
            <a:r>
              <a:rPr lang="en-US" dirty="0"/>
              <a:t>35% of Teachers are Satisfied with Professional Development Opportunities</a:t>
            </a:r>
          </a:p>
        </p:txBody>
      </p:sp>
      <p:sp>
        <p:nvSpPr>
          <p:cNvPr id="6" name="TextBox 5">
            <a:extLst>
              <a:ext uri="{FF2B5EF4-FFF2-40B4-BE49-F238E27FC236}">
                <a16:creationId xmlns:a16="http://schemas.microsoft.com/office/drawing/2014/main" id="{B5B7EA67-FC85-487F-B614-E9CD47D4F2C1}"/>
              </a:ext>
            </a:extLst>
          </p:cNvPr>
          <p:cNvSpPr txBox="1"/>
          <p:nvPr/>
        </p:nvSpPr>
        <p:spPr>
          <a:xfrm>
            <a:off x="114300" y="6413500"/>
            <a:ext cx="444500" cy="246221"/>
          </a:xfrm>
          <a:prstGeom prst="rect">
            <a:avLst/>
          </a:prstGeom>
          <a:noFill/>
        </p:spPr>
        <p:txBody>
          <a:bodyPr wrap="square" rtlCol="0">
            <a:spAutoFit/>
          </a:bodyPr>
          <a:lstStyle/>
          <a:p>
            <a:r>
              <a:rPr lang="en-US" sz="1000" dirty="0"/>
              <a:t>13</a:t>
            </a:r>
          </a:p>
        </p:txBody>
      </p:sp>
      <p:sp>
        <p:nvSpPr>
          <p:cNvPr id="7" name="Rectangle 6">
            <a:extLst>
              <a:ext uri="{FF2B5EF4-FFF2-40B4-BE49-F238E27FC236}">
                <a16:creationId xmlns:a16="http://schemas.microsoft.com/office/drawing/2014/main" id="{B045D55D-8EA0-5048-BEED-F971C9A27096}"/>
              </a:ext>
            </a:extLst>
          </p:cNvPr>
          <p:cNvSpPr/>
          <p:nvPr/>
        </p:nvSpPr>
        <p:spPr>
          <a:xfrm>
            <a:off x="329447" y="3320787"/>
            <a:ext cx="2753403" cy="2462213"/>
          </a:xfrm>
          <a:prstGeom prst="rect">
            <a:avLst/>
          </a:prstGeom>
        </p:spPr>
        <p:txBody>
          <a:bodyPr wrap="square">
            <a:spAutoFit/>
          </a:bodyPr>
          <a:lstStyle/>
          <a:p>
            <a:r>
              <a:rPr lang="en-US" sz="1100" dirty="0">
                <a:solidFill>
                  <a:schemeClr val="tx2"/>
                </a:solidFill>
              </a:rPr>
              <a:t>Panorama’s professional learning survey collected teachers’ perceptions of the quality of professional growth and learning opportunities available to teachers. Items used to assess Performance Measure 13 were identified by the external evaluator. Teachers were asked to rate several items on a five-point scale. The five-point scale varied across the questions with the highest score being “extremely”,  “tremendously,” and “almost all the time.” The next rating included “quite a bit” and “frequently.” The next ratings included, “somewhat,”</a:t>
            </a:r>
            <a:endParaRPr lang="en-US" dirty="0">
              <a:solidFill>
                <a:schemeClr val="tx2"/>
              </a:solidFill>
            </a:endParaRPr>
          </a:p>
        </p:txBody>
      </p:sp>
      <p:sp>
        <p:nvSpPr>
          <p:cNvPr id="8" name="Rectangle 7">
            <a:extLst>
              <a:ext uri="{FF2B5EF4-FFF2-40B4-BE49-F238E27FC236}">
                <a16:creationId xmlns:a16="http://schemas.microsoft.com/office/drawing/2014/main" id="{F75A86AC-4632-8940-A740-C9D702AB0C05}"/>
              </a:ext>
            </a:extLst>
          </p:cNvPr>
          <p:cNvSpPr/>
          <p:nvPr/>
        </p:nvSpPr>
        <p:spPr>
          <a:xfrm>
            <a:off x="3314849" y="3320787"/>
            <a:ext cx="2714478" cy="2631490"/>
          </a:xfrm>
          <a:prstGeom prst="rect">
            <a:avLst/>
          </a:prstGeom>
        </p:spPr>
        <p:txBody>
          <a:bodyPr wrap="square">
            <a:spAutoFit/>
          </a:bodyPr>
          <a:lstStyle/>
          <a:p>
            <a:pPr algn="just"/>
            <a:r>
              <a:rPr lang="en-US" sz="1100" dirty="0">
                <a:solidFill>
                  <a:schemeClr val="tx2"/>
                </a:solidFill>
              </a:rPr>
              <a:t>“some” and “sometimes.” The next ratings included, “slightly,” “a little bit,” and ”once in a while.” The lowest rating included, “”not at all,” ”Almost no,” and “Almost never.” Ratings of “extremely”,  “tremendously,” “almost all the time,” “quite a bit” and “frequently” counted toward overall satisfaction.</a:t>
            </a:r>
          </a:p>
          <a:p>
            <a:pPr algn="just"/>
            <a:endParaRPr lang="en-US" sz="1100" dirty="0">
              <a:solidFill>
                <a:schemeClr val="tx2"/>
              </a:solidFill>
            </a:endParaRPr>
          </a:p>
          <a:p>
            <a:r>
              <a:rPr lang="en-US" sz="1100" dirty="0">
                <a:solidFill>
                  <a:schemeClr val="tx2"/>
                </a:solidFill>
              </a:rPr>
              <a:t>Approximately 31 teacher surveys were completed indicating a 35% satisfaction with professional development opportunities. Thirty-nine percent of teachers found available professional development to be valuable. Thirty-nine</a:t>
            </a:r>
            <a:endParaRPr lang="en-US" sz="1100" dirty="0"/>
          </a:p>
        </p:txBody>
      </p:sp>
      <p:graphicFrame>
        <p:nvGraphicFramePr>
          <p:cNvPr id="9" name="Table 10">
            <a:extLst>
              <a:ext uri="{FF2B5EF4-FFF2-40B4-BE49-F238E27FC236}">
                <a16:creationId xmlns:a16="http://schemas.microsoft.com/office/drawing/2014/main" id="{473D137D-6001-2746-82FA-485613A8768C}"/>
              </a:ext>
            </a:extLst>
          </p:cNvPr>
          <p:cNvGraphicFramePr>
            <a:graphicFrameLocks/>
          </p:cNvGraphicFramePr>
          <p:nvPr>
            <p:extLst>
              <p:ext uri="{D42A27DB-BD31-4B8C-83A1-F6EECF244321}">
                <p14:modId xmlns:p14="http://schemas.microsoft.com/office/powerpoint/2010/main" val="2472373833"/>
              </p:ext>
            </p:extLst>
          </p:nvPr>
        </p:nvGraphicFramePr>
        <p:xfrm>
          <a:off x="1188913" y="5952277"/>
          <a:ext cx="7854388" cy="809809"/>
        </p:xfrm>
        <a:graphic>
          <a:graphicData uri="http://schemas.openxmlformats.org/drawingml/2006/table">
            <a:tbl>
              <a:tblPr firstRow="1" bandRow="1">
                <a:tableStyleId>{5C22544A-7EE6-4342-B048-85BDC9FD1C3A}</a:tableStyleId>
              </a:tblPr>
              <a:tblGrid>
                <a:gridCol w="2217953">
                  <a:extLst>
                    <a:ext uri="{9D8B030D-6E8A-4147-A177-3AD203B41FA5}">
                      <a16:colId xmlns:a16="http://schemas.microsoft.com/office/drawing/2014/main" val="2566997009"/>
                    </a:ext>
                  </a:extLst>
                </a:gridCol>
                <a:gridCol w="5636435">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a:t>
                      </a:r>
                      <a:r>
                        <a:rPr lang="en-US" sz="900" b="0" dirty="0">
                          <a:solidFill>
                            <a:schemeClr val="tx1">
                              <a:lumMod val="50000"/>
                              <a:lumOff val="50000"/>
                            </a:schemeClr>
                          </a:solidFill>
                        </a:rPr>
                        <a:t> Performance Measure 13: The percentage of certified staff reporting satisfaction with CCPS professional development opportunities.</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Data was provided by CPSS central office. The professional learning survey was deployed by the district using the Panorama Survey platform. This survey was a subcomponent of a larger Teacher Survey. The 2018-2019 data will serve as the baseline data for PM 13. The school system has begun using a point in time professional development feedback form to provide specific information about individual training sessions. Image Source: CCPS Facebook post (8/15/19).</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graphicFrame>
        <p:nvGraphicFramePr>
          <p:cNvPr id="11" name="Chart 10">
            <a:extLst>
              <a:ext uri="{FF2B5EF4-FFF2-40B4-BE49-F238E27FC236}">
                <a16:creationId xmlns:a16="http://schemas.microsoft.com/office/drawing/2014/main" id="{C99C7D87-2822-E341-9C7F-94DDA83C2394}"/>
              </a:ext>
            </a:extLst>
          </p:cNvPr>
          <p:cNvGraphicFramePr>
            <a:graphicFrameLocks/>
          </p:cNvGraphicFramePr>
          <p:nvPr>
            <p:extLst>
              <p:ext uri="{D42A27DB-BD31-4B8C-83A1-F6EECF244321}">
                <p14:modId xmlns:p14="http://schemas.microsoft.com/office/powerpoint/2010/main" val="603717585"/>
              </p:ext>
            </p:extLst>
          </p:nvPr>
        </p:nvGraphicFramePr>
        <p:xfrm>
          <a:off x="4672088" y="463596"/>
          <a:ext cx="4039796"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a:extLst>
              <a:ext uri="{FF2B5EF4-FFF2-40B4-BE49-F238E27FC236}">
                <a16:creationId xmlns:a16="http://schemas.microsoft.com/office/drawing/2014/main" id="{23ED062A-8985-914C-9F92-1728B97D0CAA}"/>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13" name="Rectangle 12">
            <a:extLst>
              <a:ext uri="{FF2B5EF4-FFF2-40B4-BE49-F238E27FC236}">
                <a16:creationId xmlns:a16="http://schemas.microsoft.com/office/drawing/2014/main" id="{BC6CF026-FABF-418F-9330-63940ACDAC92}"/>
              </a:ext>
            </a:extLst>
          </p:cNvPr>
          <p:cNvSpPr/>
          <p:nvPr/>
        </p:nvSpPr>
        <p:spPr>
          <a:xfrm>
            <a:off x="6029327" y="3323608"/>
            <a:ext cx="2714478" cy="2292935"/>
          </a:xfrm>
          <a:prstGeom prst="rect">
            <a:avLst/>
          </a:prstGeom>
        </p:spPr>
        <p:txBody>
          <a:bodyPr wrap="square">
            <a:spAutoFit/>
          </a:bodyPr>
          <a:lstStyle/>
          <a:p>
            <a:r>
              <a:rPr lang="en-US" sz="1100" dirty="0">
                <a:solidFill>
                  <a:schemeClr val="tx2"/>
                </a:solidFill>
              </a:rPr>
              <a:t>percent of teachers found available professional development to be valuable. Thirty-nine percent of teachers were satisfied with the amount of input they had on individualizing professional development. Thirty five percent of teachers were satisfied with professional development opportunities helping them explore new ideas. Finally, 29% of teachers felt satisfied with the relevance of professional development opportunities to the content they teach.</a:t>
            </a:r>
          </a:p>
          <a:p>
            <a:endParaRPr lang="en-US" sz="1100" dirty="0"/>
          </a:p>
        </p:txBody>
      </p:sp>
      <p:pic>
        <p:nvPicPr>
          <p:cNvPr id="3" name="Picture 2">
            <a:extLst>
              <a:ext uri="{FF2B5EF4-FFF2-40B4-BE49-F238E27FC236}">
                <a16:creationId xmlns:a16="http://schemas.microsoft.com/office/drawing/2014/main" id="{E6EE8523-B94D-42FA-B61F-B13C08E66DD7}"/>
              </a:ext>
            </a:extLst>
          </p:cNvPr>
          <p:cNvPicPr>
            <a:picLocks noChangeAspect="1"/>
          </p:cNvPicPr>
          <p:nvPr/>
        </p:nvPicPr>
        <p:blipFill>
          <a:blip r:embed="rId4"/>
          <a:stretch>
            <a:fillRect/>
          </a:stretch>
        </p:blipFill>
        <p:spPr>
          <a:xfrm>
            <a:off x="2956481" y="899026"/>
            <a:ext cx="2159626" cy="2007831"/>
          </a:xfrm>
          <a:prstGeom prst="rect">
            <a:avLst/>
          </a:prstGeom>
        </p:spPr>
      </p:pic>
    </p:spTree>
    <p:extLst>
      <p:ext uri="{BB962C8B-B14F-4D97-AF65-F5344CB8AC3E}">
        <p14:creationId xmlns:p14="http://schemas.microsoft.com/office/powerpoint/2010/main" val="1315440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9DE76-B8F9-4426-B43A-0045046B9D2F}"/>
              </a:ext>
            </a:extLst>
          </p:cNvPr>
          <p:cNvSpPr>
            <a:spLocks noGrp="1"/>
          </p:cNvSpPr>
          <p:nvPr>
            <p:ph type="title"/>
          </p:nvPr>
        </p:nvSpPr>
        <p:spPr>
          <a:xfrm>
            <a:off x="457200" y="685800"/>
            <a:ext cx="3162300" cy="1228028"/>
          </a:xfrm>
        </p:spPr>
        <p:txBody>
          <a:bodyPr/>
          <a:lstStyle/>
          <a:p>
            <a:r>
              <a:rPr lang="en-US" dirty="0"/>
              <a:t>Percent of Teachers Holding Advanced Degrees Declines in</a:t>
            </a:r>
            <a:br>
              <a:rPr lang="en-US" dirty="0"/>
            </a:br>
            <a:r>
              <a:rPr lang="en-US" dirty="0"/>
              <a:t>2018-2019</a:t>
            </a:r>
          </a:p>
        </p:txBody>
      </p:sp>
      <p:sp>
        <p:nvSpPr>
          <p:cNvPr id="6" name="TextBox 5">
            <a:extLst>
              <a:ext uri="{FF2B5EF4-FFF2-40B4-BE49-F238E27FC236}">
                <a16:creationId xmlns:a16="http://schemas.microsoft.com/office/drawing/2014/main" id="{2CA20BA9-9BC6-4FB1-8D64-6D87D6D932B6}"/>
              </a:ext>
            </a:extLst>
          </p:cNvPr>
          <p:cNvSpPr txBox="1"/>
          <p:nvPr/>
        </p:nvSpPr>
        <p:spPr>
          <a:xfrm>
            <a:off x="86185" y="6407150"/>
            <a:ext cx="368710" cy="246221"/>
          </a:xfrm>
          <a:prstGeom prst="rect">
            <a:avLst/>
          </a:prstGeom>
          <a:noFill/>
        </p:spPr>
        <p:txBody>
          <a:bodyPr wrap="square" rtlCol="0">
            <a:spAutoFit/>
          </a:bodyPr>
          <a:lstStyle/>
          <a:p>
            <a:r>
              <a:rPr lang="en-US" sz="1000" dirty="0"/>
              <a:t> 14</a:t>
            </a:r>
          </a:p>
        </p:txBody>
      </p:sp>
      <p:graphicFrame>
        <p:nvGraphicFramePr>
          <p:cNvPr id="10" name="Table 10">
            <a:extLst>
              <a:ext uri="{FF2B5EF4-FFF2-40B4-BE49-F238E27FC236}">
                <a16:creationId xmlns:a16="http://schemas.microsoft.com/office/drawing/2014/main" id="{3BFE9F7E-4739-1744-A1A9-833B9604411F}"/>
              </a:ext>
            </a:extLst>
          </p:cNvPr>
          <p:cNvGraphicFramePr>
            <a:graphicFrameLocks/>
          </p:cNvGraphicFramePr>
          <p:nvPr>
            <p:extLst>
              <p:ext uri="{D42A27DB-BD31-4B8C-83A1-F6EECF244321}">
                <p14:modId xmlns:p14="http://schemas.microsoft.com/office/powerpoint/2010/main" val="2092058920"/>
              </p:ext>
            </p:extLst>
          </p:nvPr>
        </p:nvGraphicFramePr>
        <p:xfrm>
          <a:off x="1188913" y="5952277"/>
          <a:ext cx="7854388" cy="809809"/>
        </p:xfrm>
        <a:graphic>
          <a:graphicData uri="http://schemas.openxmlformats.org/drawingml/2006/table">
            <a:tbl>
              <a:tblPr firstRow="1" bandRow="1">
                <a:tableStyleId>{5C22544A-7EE6-4342-B048-85BDC9FD1C3A}</a:tableStyleId>
              </a:tblPr>
              <a:tblGrid>
                <a:gridCol w="2217953">
                  <a:extLst>
                    <a:ext uri="{9D8B030D-6E8A-4147-A177-3AD203B41FA5}">
                      <a16:colId xmlns:a16="http://schemas.microsoft.com/office/drawing/2014/main" val="2566997009"/>
                    </a:ext>
                  </a:extLst>
                </a:gridCol>
                <a:gridCol w="5636435">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a:t>
                      </a:r>
                      <a:r>
                        <a:rPr lang="en-US" sz="900" b="0" dirty="0">
                          <a:solidFill>
                            <a:schemeClr val="tx1">
                              <a:lumMod val="50000"/>
                              <a:lumOff val="50000"/>
                            </a:schemeClr>
                          </a:solidFill>
                        </a:rPr>
                        <a:t> Performance Measure 14: The percentage of certified school staff with advanced degrees, National Board Certification, or dual enrollment certification.</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Data was extracted from the Virginia Department of Education School Quality Profile and CCPS central office.</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graphicFrame>
        <p:nvGraphicFramePr>
          <p:cNvPr id="12" name="Content Placeholder 11">
            <a:extLst>
              <a:ext uri="{FF2B5EF4-FFF2-40B4-BE49-F238E27FC236}">
                <a16:creationId xmlns:a16="http://schemas.microsoft.com/office/drawing/2014/main" id="{CB407B55-FBFC-A64D-99F1-E07E4E064AB8}"/>
              </a:ext>
            </a:extLst>
          </p:cNvPr>
          <p:cNvGraphicFramePr>
            <a:graphicFrameLocks noGrp="1"/>
          </p:cNvGraphicFramePr>
          <p:nvPr>
            <p:ph idx="1"/>
            <p:extLst>
              <p:ext uri="{D42A27DB-BD31-4B8C-83A1-F6EECF244321}">
                <p14:modId xmlns:p14="http://schemas.microsoft.com/office/powerpoint/2010/main" val="3219792889"/>
              </p:ext>
            </p:extLst>
          </p:nvPr>
        </p:nvGraphicFramePr>
        <p:xfrm>
          <a:off x="4046765" y="1794864"/>
          <a:ext cx="4857750" cy="3058886"/>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a:extLst>
              <a:ext uri="{FF2B5EF4-FFF2-40B4-BE49-F238E27FC236}">
                <a16:creationId xmlns:a16="http://schemas.microsoft.com/office/drawing/2014/main" id="{6C4C97B7-6B6A-7C46-8FFD-2DECB44EC9D0}"/>
              </a:ext>
            </a:extLst>
          </p:cNvPr>
          <p:cNvSpPr txBox="1"/>
          <p:nvPr/>
        </p:nvSpPr>
        <p:spPr>
          <a:xfrm>
            <a:off x="4046765" y="1619909"/>
            <a:ext cx="1715406" cy="2908547"/>
          </a:xfrm>
          <a:prstGeom prst="rect">
            <a:avLst/>
          </a:prstGeom>
          <a:noFill/>
          <a:ln w="25400">
            <a:solidFill>
              <a:srgbClr val="FF0000"/>
            </a:solidFill>
            <a:prstDash val="sysDot"/>
          </a:ln>
        </p:spPr>
        <p:txBody>
          <a:bodyPr wrap="square" rtlCol="0">
            <a:spAutoFit/>
          </a:bodyPr>
          <a:lstStyle/>
          <a:p>
            <a:endParaRPr lang="en-US" dirty="0"/>
          </a:p>
        </p:txBody>
      </p:sp>
      <p:sp>
        <p:nvSpPr>
          <p:cNvPr id="8" name="Rectangle 7">
            <a:extLst>
              <a:ext uri="{FF2B5EF4-FFF2-40B4-BE49-F238E27FC236}">
                <a16:creationId xmlns:a16="http://schemas.microsoft.com/office/drawing/2014/main" id="{952C0EE1-1817-704B-8D28-BB2295CB2651}"/>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3" name="Rectangle 2">
            <a:extLst>
              <a:ext uri="{FF2B5EF4-FFF2-40B4-BE49-F238E27FC236}">
                <a16:creationId xmlns:a16="http://schemas.microsoft.com/office/drawing/2014/main" id="{46EC9BD3-FF27-47F3-A6DA-6E4EBCCD7A77}"/>
              </a:ext>
            </a:extLst>
          </p:cNvPr>
          <p:cNvSpPr/>
          <p:nvPr/>
        </p:nvSpPr>
        <p:spPr>
          <a:xfrm>
            <a:off x="457200" y="2867409"/>
            <a:ext cx="3057525" cy="2512996"/>
          </a:xfrm>
          <a:prstGeom prst="rect">
            <a:avLst/>
          </a:prstGeom>
        </p:spPr>
        <p:txBody>
          <a:bodyPr wrap="square">
            <a:spAutoFit/>
          </a:bodyPr>
          <a:lstStyle/>
          <a:p>
            <a:pPr>
              <a:lnSpc>
                <a:spcPct val="110000"/>
              </a:lnSpc>
            </a:pPr>
            <a:r>
              <a:rPr lang="en-US" sz="1100" kern="100" spc="-50" dirty="0">
                <a:solidFill>
                  <a:schemeClr val="tx2"/>
                </a:solidFill>
              </a:rPr>
              <a:t>In 2017-2018, 56% of certified staff had a Master’s degree. In 2018-2019 this number decreased 9 percentage-points. </a:t>
            </a:r>
          </a:p>
          <a:p>
            <a:pPr>
              <a:lnSpc>
                <a:spcPct val="110000"/>
              </a:lnSpc>
            </a:pPr>
            <a:endParaRPr lang="en-US" sz="1100" kern="100" spc="-50" dirty="0">
              <a:solidFill>
                <a:schemeClr val="tx2"/>
              </a:solidFill>
            </a:endParaRPr>
          </a:p>
          <a:p>
            <a:pPr>
              <a:lnSpc>
                <a:spcPct val="110000"/>
              </a:lnSpc>
            </a:pPr>
            <a:r>
              <a:rPr lang="en-US" sz="1100" kern="100" spc="-50" dirty="0">
                <a:solidFill>
                  <a:schemeClr val="tx2"/>
                </a:solidFill>
              </a:rPr>
              <a:t>In 2017-2018, none of the teachers had National Board Certification or dual enrollment certification. In 2018-2019, CCPS central office reported that one teacher had a National Board Certification, but no teachers had a dual enrollment certification.  Other reflects teachers with other levels of educational attainment that do not align to either the advanced degrees  (i.e., masters, doctoral) or bachelor degrees such as computer certifications. </a:t>
            </a:r>
          </a:p>
        </p:txBody>
      </p:sp>
    </p:spTree>
    <p:extLst>
      <p:ext uri="{BB962C8B-B14F-4D97-AF65-F5344CB8AC3E}">
        <p14:creationId xmlns:p14="http://schemas.microsoft.com/office/powerpoint/2010/main" val="5924923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4120-019B-43D1-BC33-8A5A4863C666}"/>
              </a:ext>
            </a:extLst>
          </p:cNvPr>
          <p:cNvSpPr>
            <a:spLocks noGrp="1"/>
          </p:cNvSpPr>
          <p:nvPr>
            <p:ph type="title"/>
          </p:nvPr>
        </p:nvSpPr>
        <p:spPr/>
        <p:txBody>
          <a:bodyPr/>
          <a:lstStyle/>
          <a:p>
            <a:r>
              <a:rPr lang="en-US" dirty="0"/>
              <a:t>83% of Teachers Report Feeling Confident in Engaging and Educating ALL Students</a:t>
            </a:r>
          </a:p>
        </p:txBody>
      </p:sp>
      <p:sp>
        <p:nvSpPr>
          <p:cNvPr id="8" name="Rectangle 7">
            <a:extLst>
              <a:ext uri="{FF2B5EF4-FFF2-40B4-BE49-F238E27FC236}">
                <a16:creationId xmlns:a16="http://schemas.microsoft.com/office/drawing/2014/main" id="{B291652F-9A88-4722-846C-4B3EAC64E773}"/>
              </a:ext>
            </a:extLst>
          </p:cNvPr>
          <p:cNvSpPr/>
          <p:nvPr/>
        </p:nvSpPr>
        <p:spPr>
          <a:xfrm>
            <a:off x="167640" y="6233160"/>
            <a:ext cx="198120" cy="480060"/>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graphicFrame>
        <p:nvGraphicFramePr>
          <p:cNvPr id="9" name="Table 10">
            <a:extLst>
              <a:ext uri="{FF2B5EF4-FFF2-40B4-BE49-F238E27FC236}">
                <a16:creationId xmlns:a16="http://schemas.microsoft.com/office/drawing/2014/main" id="{373E3CAD-6292-4D31-9B66-8ECB4469E041}"/>
              </a:ext>
            </a:extLst>
          </p:cNvPr>
          <p:cNvGraphicFramePr>
            <a:graphicFrameLocks/>
          </p:cNvGraphicFramePr>
          <p:nvPr>
            <p:extLst>
              <p:ext uri="{D42A27DB-BD31-4B8C-83A1-F6EECF244321}">
                <p14:modId xmlns:p14="http://schemas.microsoft.com/office/powerpoint/2010/main" val="913491894"/>
              </p:ext>
            </p:extLst>
          </p:nvPr>
        </p:nvGraphicFramePr>
        <p:xfrm>
          <a:off x="1203427" y="5952277"/>
          <a:ext cx="7854388" cy="914400"/>
        </p:xfrm>
        <a:graphic>
          <a:graphicData uri="http://schemas.openxmlformats.org/drawingml/2006/table">
            <a:tbl>
              <a:tblPr firstRow="1" bandRow="1">
                <a:tableStyleId>{5C22544A-7EE6-4342-B048-85BDC9FD1C3A}</a:tableStyleId>
              </a:tblPr>
              <a:tblGrid>
                <a:gridCol w="2217953">
                  <a:extLst>
                    <a:ext uri="{9D8B030D-6E8A-4147-A177-3AD203B41FA5}">
                      <a16:colId xmlns:a16="http://schemas.microsoft.com/office/drawing/2014/main" val="2566997009"/>
                    </a:ext>
                  </a:extLst>
                </a:gridCol>
                <a:gridCol w="5636435">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a:t>
                      </a:r>
                      <a:r>
                        <a:rPr lang="en-US" sz="900" b="0" dirty="0">
                          <a:solidFill>
                            <a:schemeClr val="tx1">
                              <a:lumMod val="50000"/>
                              <a:lumOff val="50000"/>
                            </a:schemeClr>
                          </a:solidFill>
                        </a:rPr>
                        <a:t> Performance Measure 15: The percentage of teachers reporting confidence in engaging and educating all students</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Panorama CCPS Teacher Climate Survey administered in Spring 2019. </a:t>
                      </a:r>
                    </a:p>
                    <a:p>
                      <a:r>
                        <a:rPr lang="en-US" sz="900" b="0" dirty="0">
                          <a:solidFill>
                            <a:schemeClr val="tx1">
                              <a:lumMod val="50000"/>
                              <a:lumOff val="50000"/>
                            </a:schemeClr>
                          </a:solidFill>
                        </a:rPr>
                        <a:t>NOTE:  Panorama Survey calculated the 83%, unable to disaggregate by school level. The external evaluator also examined the students’ perceptions of the support they receive from their teachers which were collected the Panorama Student Climate Survey for Grades 3-6 and Grades 7-12.</a:t>
                      </a:r>
                    </a:p>
                    <a:p>
                      <a:r>
                        <a:rPr lang="en-US" sz="900" b="0" dirty="0">
                          <a:solidFill>
                            <a:schemeClr val="tx1">
                              <a:lumMod val="50000"/>
                              <a:lumOff val="50000"/>
                            </a:schemeClr>
                          </a:solidFill>
                        </a:rPr>
                        <a:t>Reference: Uniform Performance Guidelines has surveys on pages  23-27 located at http://www.doe.virginia.gov/teaching/performance_evaluation/teacher/index.shtml</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graphicFrame>
        <p:nvGraphicFramePr>
          <p:cNvPr id="10" name="Table 9">
            <a:extLst>
              <a:ext uri="{FF2B5EF4-FFF2-40B4-BE49-F238E27FC236}">
                <a16:creationId xmlns:a16="http://schemas.microsoft.com/office/drawing/2014/main" id="{AB3D8A19-BC0E-4035-AA73-3598F7761588}"/>
              </a:ext>
            </a:extLst>
          </p:cNvPr>
          <p:cNvGraphicFramePr>
            <a:graphicFrameLocks noGrp="1"/>
          </p:cNvGraphicFramePr>
          <p:nvPr>
            <p:extLst>
              <p:ext uri="{D42A27DB-BD31-4B8C-83A1-F6EECF244321}">
                <p14:modId xmlns:p14="http://schemas.microsoft.com/office/powerpoint/2010/main" val="660419084"/>
              </p:ext>
            </p:extLst>
          </p:nvPr>
        </p:nvGraphicFramePr>
        <p:xfrm>
          <a:off x="447839" y="3227240"/>
          <a:ext cx="2908204" cy="825754"/>
        </p:xfrm>
        <a:graphic>
          <a:graphicData uri="http://schemas.openxmlformats.org/drawingml/2006/table">
            <a:tbl>
              <a:tblPr>
                <a:tableStyleId>{5C22544A-7EE6-4342-B048-85BDC9FD1C3A}</a:tableStyleId>
              </a:tblPr>
              <a:tblGrid>
                <a:gridCol w="2908204">
                  <a:extLst>
                    <a:ext uri="{9D8B030D-6E8A-4147-A177-3AD203B41FA5}">
                      <a16:colId xmlns:a16="http://schemas.microsoft.com/office/drawing/2014/main" val="20000"/>
                    </a:ext>
                  </a:extLst>
                </a:gridCol>
              </a:tblGrid>
              <a:tr h="0">
                <a:tc>
                  <a:txBody>
                    <a:bodyPr/>
                    <a:lstStyle/>
                    <a:p>
                      <a:pPr marL="0" algn="l" defTabSz="914400" rtl="0" eaLnBrk="1" latinLnBrk="0" hangingPunct="1">
                        <a:lnSpc>
                          <a:spcPct val="110000"/>
                        </a:lnSpc>
                      </a:pPr>
                      <a:r>
                        <a:rPr lang="en-US" sz="1300" i="1" kern="100" spc="-50" baseline="0" dirty="0">
                          <a:solidFill>
                            <a:schemeClr val="accent1"/>
                          </a:solidFill>
                          <a:latin typeface="Corbel" panose="020B0503020204020204" pitchFamily="34" charset="0"/>
                          <a:ea typeface="+mn-ea"/>
                          <a:cs typeface="+mn-cs"/>
                        </a:rPr>
                        <a:t>Elementary and secondary teachers  feel as though they are effective at engaging and educating all students</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F1436023-7DFF-49DD-AAE2-257BDDC96D76}"/>
              </a:ext>
            </a:extLst>
          </p:cNvPr>
          <p:cNvSpPr txBox="1"/>
          <p:nvPr/>
        </p:nvSpPr>
        <p:spPr>
          <a:xfrm>
            <a:off x="3780906" y="4172630"/>
            <a:ext cx="4754880" cy="1446550"/>
          </a:xfrm>
          <a:prstGeom prst="rect">
            <a:avLst/>
          </a:prstGeom>
          <a:noFill/>
        </p:spPr>
        <p:txBody>
          <a:bodyPr wrap="square" rtlCol="0">
            <a:spAutoFit/>
          </a:bodyPr>
          <a:lstStyle/>
          <a:p>
            <a:r>
              <a:rPr lang="en-US" sz="1100" dirty="0">
                <a:solidFill>
                  <a:schemeClr val="tx2"/>
                </a:solidFill>
              </a:rPr>
              <a:t>Research abounds about the impact of the student teacher relationship on student outcomes. Students will work harder for teachers who they believe are invested in them.  Secondary teachers may benefit from as formative feedback from students that can be gained through a short anonymous survey that the teacher distributes, collects, and analyses. The Virginia Department of Education has four student surveys (see note below). </a:t>
            </a:r>
          </a:p>
          <a:p>
            <a:endParaRPr lang="en-US" sz="1100" dirty="0">
              <a:solidFill>
                <a:schemeClr val="tx2"/>
              </a:solidFill>
            </a:endParaRPr>
          </a:p>
        </p:txBody>
      </p:sp>
      <p:sp>
        <p:nvSpPr>
          <p:cNvPr id="3" name="Rounded Rectangular Callout 2">
            <a:extLst>
              <a:ext uri="{FF2B5EF4-FFF2-40B4-BE49-F238E27FC236}">
                <a16:creationId xmlns:a16="http://schemas.microsoft.com/office/drawing/2014/main" id="{9633B91C-F0D0-DB46-9792-A702A330ADDE}"/>
              </a:ext>
            </a:extLst>
          </p:cNvPr>
          <p:cNvSpPr/>
          <p:nvPr/>
        </p:nvSpPr>
        <p:spPr>
          <a:xfrm>
            <a:off x="3860198" y="1342583"/>
            <a:ext cx="4754880" cy="2086417"/>
          </a:xfrm>
          <a:prstGeom prst="wedgeRoundRectCallout">
            <a:avLst>
              <a:gd name="adj1" fmla="val -21474"/>
              <a:gd name="adj2" fmla="val 68037"/>
              <a:gd name="adj3" fmla="val 16667"/>
            </a:avLst>
          </a:prstGeom>
          <a:solidFill>
            <a:schemeClr val="accent6">
              <a:lumMod val="20000"/>
              <a:lumOff val="80000"/>
            </a:schemeClr>
          </a:solidFill>
          <a:ln>
            <a:solidFill>
              <a:schemeClr val="accent6">
                <a:lumMod val="20000"/>
                <a:lumOff val="80000"/>
              </a:schemeClr>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sz="1200" b="1" dirty="0">
              <a:solidFill>
                <a:schemeClr val="tx2"/>
              </a:solidFill>
              <a:latin typeface="+mj-lt"/>
            </a:endParaRPr>
          </a:p>
        </p:txBody>
      </p:sp>
      <p:sp>
        <p:nvSpPr>
          <p:cNvPr id="4" name="TextBox 3">
            <a:extLst>
              <a:ext uri="{FF2B5EF4-FFF2-40B4-BE49-F238E27FC236}">
                <a16:creationId xmlns:a16="http://schemas.microsoft.com/office/drawing/2014/main" id="{29C936D3-0521-EC4C-8C37-0A0DAFDE3584}"/>
              </a:ext>
            </a:extLst>
          </p:cNvPr>
          <p:cNvSpPr txBox="1"/>
          <p:nvPr/>
        </p:nvSpPr>
        <p:spPr>
          <a:xfrm>
            <a:off x="3957179" y="1367478"/>
            <a:ext cx="4560917" cy="1107996"/>
          </a:xfrm>
          <a:prstGeom prst="rect">
            <a:avLst/>
          </a:prstGeom>
          <a:noFill/>
        </p:spPr>
        <p:txBody>
          <a:bodyPr wrap="square" rtlCol="0">
            <a:spAutoFit/>
          </a:bodyPr>
          <a:lstStyle/>
          <a:p>
            <a:pPr algn="ctr"/>
            <a:r>
              <a:rPr lang="en-US" sz="1100" b="1" dirty="0">
                <a:solidFill>
                  <a:schemeClr val="tx2"/>
                </a:solidFill>
              </a:rPr>
              <a:t>Considering Student Voice</a:t>
            </a:r>
          </a:p>
          <a:p>
            <a:r>
              <a:rPr lang="en-US" sz="1100" dirty="0">
                <a:solidFill>
                  <a:schemeClr val="tx2"/>
                </a:solidFill>
              </a:rPr>
              <a:t>It is worthwhile to examine whether students’ perceptions align with their teachers. Three items from the student climate survey were used. </a:t>
            </a:r>
          </a:p>
          <a:p>
            <a:r>
              <a:rPr lang="en-US" sz="1100" dirty="0">
                <a:solidFill>
                  <a:schemeClr val="tx2"/>
                </a:solidFill>
              </a:rPr>
              <a:t>Elementary students’ perceptions were similar to the teachers, indicating they feel supported 81% of the time. However, secondary students perceived their teachers were supportive 38% of the time.</a:t>
            </a:r>
          </a:p>
        </p:txBody>
      </p:sp>
      <p:sp>
        <p:nvSpPr>
          <p:cNvPr id="11" name="TextBox 10">
            <a:extLst>
              <a:ext uri="{FF2B5EF4-FFF2-40B4-BE49-F238E27FC236}">
                <a16:creationId xmlns:a16="http://schemas.microsoft.com/office/drawing/2014/main" id="{73C44EF1-F7F9-4FFB-8BC1-612148BDE7E2}"/>
              </a:ext>
            </a:extLst>
          </p:cNvPr>
          <p:cNvSpPr txBox="1"/>
          <p:nvPr/>
        </p:nvSpPr>
        <p:spPr>
          <a:xfrm>
            <a:off x="457200" y="4172630"/>
            <a:ext cx="2898843" cy="1107996"/>
          </a:xfrm>
          <a:prstGeom prst="rect">
            <a:avLst/>
          </a:prstGeom>
          <a:noFill/>
        </p:spPr>
        <p:txBody>
          <a:bodyPr wrap="square" rtlCol="0">
            <a:spAutoFit/>
          </a:bodyPr>
          <a:lstStyle/>
          <a:p>
            <a:r>
              <a:rPr lang="en-US" sz="1100" dirty="0">
                <a:solidFill>
                  <a:schemeClr val="tx2"/>
                </a:solidFill>
              </a:rPr>
              <a:t>Teacher efficacy can be a predictor of student success. When teachers are confident in their abilities, they are more likely to use their skills and abilities to support student learning than teachers who are not confident. </a:t>
            </a:r>
          </a:p>
        </p:txBody>
      </p:sp>
      <p:graphicFrame>
        <p:nvGraphicFramePr>
          <p:cNvPr id="6" name="Table 5">
            <a:extLst>
              <a:ext uri="{FF2B5EF4-FFF2-40B4-BE49-F238E27FC236}">
                <a16:creationId xmlns:a16="http://schemas.microsoft.com/office/drawing/2014/main" id="{398148F6-FDA1-43B2-AE64-634E10E2C20C}"/>
              </a:ext>
            </a:extLst>
          </p:cNvPr>
          <p:cNvGraphicFramePr>
            <a:graphicFrameLocks noGrp="1"/>
          </p:cNvGraphicFramePr>
          <p:nvPr>
            <p:extLst>
              <p:ext uri="{D42A27DB-BD31-4B8C-83A1-F6EECF244321}">
                <p14:modId xmlns:p14="http://schemas.microsoft.com/office/powerpoint/2010/main" val="2801304503"/>
              </p:ext>
            </p:extLst>
          </p:nvPr>
        </p:nvGraphicFramePr>
        <p:xfrm>
          <a:off x="3974869" y="2449295"/>
          <a:ext cx="4560917" cy="917564"/>
        </p:xfrm>
        <a:graphic>
          <a:graphicData uri="http://schemas.openxmlformats.org/drawingml/2006/table">
            <a:tbl>
              <a:tblPr>
                <a:tableStyleId>{5C22544A-7EE6-4342-B048-85BDC9FD1C3A}</a:tableStyleId>
              </a:tblPr>
              <a:tblGrid>
                <a:gridCol w="3248258">
                  <a:extLst>
                    <a:ext uri="{9D8B030D-6E8A-4147-A177-3AD203B41FA5}">
                      <a16:colId xmlns:a16="http://schemas.microsoft.com/office/drawing/2014/main" val="1520726271"/>
                    </a:ext>
                  </a:extLst>
                </a:gridCol>
                <a:gridCol w="601980">
                  <a:extLst>
                    <a:ext uri="{9D8B030D-6E8A-4147-A177-3AD203B41FA5}">
                      <a16:colId xmlns:a16="http://schemas.microsoft.com/office/drawing/2014/main" val="203514925"/>
                    </a:ext>
                  </a:extLst>
                </a:gridCol>
                <a:gridCol w="710679">
                  <a:extLst>
                    <a:ext uri="{9D8B030D-6E8A-4147-A177-3AD203B41FA5}">
                      <a16:colId xmlns:a16="http://schemas.microsoft.com/office/drawing/2014/main" val="2735701478"/>
                    </a:ext>
                  </a:extLst>
                </a:gridCol>
              </a:tblGrid>
              <a:tr h="205803">
                <a:tc>
                  <a:txBody>
                    <a:bodyPr/>
                    <a:lstStyle/>
                    <a:p>
                      <a:pPr algn="l" fontAlgn="b"/>
                      <a:r>
                        <a:rPr lang="en-US" sz="900" b="0" i="1" u="sng" strike="noStrike" dirty="0">
                          <a:solidFill>
                            <a:schemeClr val="tx2"/>
                          </a:solidFill>
                          <a:effectLst/>
                          <a:latin typeface="+mn-lt"/>
                        </a:rPr>
                        <a:t>Items from the Student Surveys</a:t>
                      </a: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u="sng" strike="noStrike" dirty="0">
                          <a:solidFill>
                            <a:schemeClr val="tx2"/>
                          </a:solidFill>
                          <a:effectLst/>
                          <a:latin typeface="+mn-lt"/>
                        </a:rPr>
                        <a:t>Elementary</a:t>
                      </a:r>
                      <a:endParaRPr lang="en-US" sz="900" b="0" i="0" u="sng" strike="noStrike" dirty="0">
                        <a:solidFill>
                          <a:schemeClr val="tx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u="sng" strike="noStrike" dirty="0">
                          <a:solidFill>
                            <a:schemeClr val="tx2"/>
                          </a:solidFill>
                          <a:effectLst/>
                          <a:latin typeface="+mn-lt"/>
                        </a:rPr>
                        <a:t>High School</a:t>
                      </a:r>
                      <a:endParaRPr lang="en-US" sz="900" b="0" i="0" u="sng" strike="noStrike" dirty="0">
                        <a:solidFill>
                          <a:schemeClr val="tx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57553556"/>
                  </a:ext>
                </a:extLst>
              </a:tr>
              <a:tr h="199064">
                <a:tc>
                  <a:txBody>
                    <a:bodyPr/>
                    <a:lstStyle/>
                    <a:p>
                      <a:pPr algn="l" fontAlgn="b"/>
                      <a:r>
                        <a:rPr lang="en-US" sz="900" u="none" strike="noStrike" dirty="0">
                          <a:solidFill>
                            <a:schemeClr val="tx2"/>
                          </a:solidFill>
                          <a:effectLst/>
                          <a:latin typeface="+mn-lt"/>
                        </a:rPr>
                        <a:t>How much do your teachers encourage you to do your best?</a:t>
                      </a:r>
                      <a:endParaRPr lang="en-US" sz="900" b="0" i="0" u="none" strike="noStrike" dirty="0">
                        <a:solidFill>
                          <a:schemeClr val="tx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u="none" strike="noStrike" dirty="0">
                          <a:solidFill>
                            <a:schemeClr val="tx2"/>
                          </a:solidFill>
                          <a:effectLst/>
                          <a:latin typeface="+mn-lt"/>
                        </a:rPr>
                        <a:t>80%</a:t>
                      </a:r>
                      <a:endParaRPr lang="en-US" sz="900" b="0" i="0" u="none" strike="noStrike" dirty="0">
                        <a:solidFill>
                          <a:schemeClr val="tx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u="none" strike="noStrike" dirty="0">
                          <a:solidFill>
                            <a:schemeClr val="tx2"/>
                          </a:solidFill>
                          <a:effectLst/>
                          <a:latin typeface="+mn-lt"/>
                        </a:rPr>
                        <a:t>36%</a:t>
                      </a:r>
                      <a:endParaRPr lang="en-US" sz="900" b="0" i="0" u="none" strike="noStrike" dirty="0">
                        <a:solidFill>
                          <a:schemeClr val="tx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27785086"/>
                  </a:ext>
                </a:extLst>
              </a:tr>
              <a:tr h="201458">
                <a:tc>
                  <a:txBody>
                    <a:bodyPr/>
                    <a:lstStyle/>
                    <a:p>
                      <a:pPr algn="l" fontAlgn="b"/>
                      <a:r>
                        <a:rPr lang="en-US" sz="900" u="none" strike="noStrike" dirty="0">
                          <a:solidFill>
                            <a:schemeClr val="tx2"/>
                          </a:solidFill>
                          <a:effectLst/>
                          <a:latin typeface="+mn-lt"/>
                        </a:rPr>
                        <a:t>Overall, how high are your teachers' expectations of you?</a:t>
                      </a:r>
                      <a:endParaRPr lang="en-US" sz="900" b="0" i="0" u="none" strike="noStrike" dirty="0">
                        <a:solidFill>
                          <a:schemeClr val="tx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u="none" strike="noStrike" dirty="0">
                          <a:solidFill>
                            <a:schemeClr val="tx2"/>
                          </a:solidFill>
                          <a:effectLst/>
                          <a:latin typeface="+mn-lt"/>
                        </a:rPr>
                        <a:t>82%</a:t>
                      </a:r>
                      <a:endParaRPr lang="en-US" sz="900" b="0" i="0" u="none" strike="noStrike" dirty="0">
                        <a:solidFill>
                          <a:schemeClr val="tx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u="none" strike="noStrike" dirty="0">
                          <a:solidFill>
                            <a:schemeClr val="tx2"/>
                          </a:solidFill>
                          <a:effectLst/>
                          <a:latin typeface="+mn-lt"/>
                        </a:rPr>
                        <a:t>39%</a:t>
                      </a:r>
                      <a:endParaRPr lang="en-US" sz="900" b="0" i="0" u="none" strike="noStrike" dirty="0">
                        <a:solidFill>
                          <a:schemeClr val="tx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6118104"/>
                  </a:ext>
                </a:extLst>
              </a:tr>
              <a:tr h="311239">
                <a:tc>
                  <a:txBody>
                    <a:bodyPr/>
                    <a:lstStyle/>
                    <a:p>
                      <a:pPr algn="l" fontAlgn="b"/>
                      <a:r>
                        <a:rPr lang="en-US" sz="900" u="none" strike="noStrike" dirty="0">
                          <a:solidFill>
                            <a:schemeClr val="tx2"/>
                          </a:solidFill>
                          <a:effectLst/>
                          <a:latin typeface="+mn-lt"/>
                        </a:rPr>
                        <a:t>When you feel like giving up on a difficult task, how likely is it that your teachers will make you keep trying?</a:t>
                      </a:r>
                      <a:endParaRPr lang="en-US" sz="900" b="0" i="0" u="none" strike="noStrike" dirty="0">
                        <a:solidFill>
                          <a:schemeClr val="tx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u="none" strike="noStrike" dirty="0">
                          <a:solidFill>
                            <a:schemeClr val="tx2"/>
                          </a:solidFill>
                          <a:effectLst/>
                          <a:latin typeface="+mn-lt"/>
                        </a:rPr>
                        <a:t>82%</a:t>
                      </a:r>
                      <a:endParaRPr lang="en-US" sz="900" b="0" i="0" u="none" strike="noStrike" dirty="0">
                        <a:solidFill>
                          <a:schemeClr val="tx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US" sz="900" u="none" strike="noStrike" dirty="0">
                          <a:solidFill>
                            <a:schemeClr val="tx2"/>
                          </a:solidFill>
                          <a:effectLst/>
                          <a:latin typeface="+mn-lt"/>
                        </a:rPr>
                        <a:t>37%</a:t>
                      </a:r>
                      <a:endParaRPr lang="en-US" sz="900" b="0" i="0" u="none" strike="noStrike" dirty="0">
                        <a:solidFill>
                          <a:schemeClr val="tx2"/>
                        </a:solidFill>
                        <a:effectLst/>
                        <a:latin typeface="+mn-lt"/>
                      </a:endParaRPr>
                    </a:p>
                  </a:txBody>
                  <a:tcPr marL="0" marR="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62287911"/>
                  </a:ext>
                </a:extLst>
              </a:tr>
            </a:tbl>
          </a:graphicData>
        </a:graphic>
      </p:graphicFrame>
    </p:spTree>
    <p:extLst>
      <p:ext uri="{BB962C8B-B14F-4D97-AF65-F5344CB8AC3E}">
        <p14:creationId xmlns:p14="http://schemas.microsoft.com/office/powerpoint/2010/main" val="1130461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EB8421-E920-439C-9573-5093DEA1FF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66040" y="332305"/>
            <a:ext cx="1787355" cy="1370650"/>
          </a:xfrm>
          <a:prstGeom prst="rect">
            <a:avLst/>
          </a:prstGeom>
        </p:spPr>
      </p:pic>
      <p:sp>
        <p:nvSpPr>
          <p:cNvPr id="8" name="Title 1">
            <a:extLst>
              <a:ext uri="{FF2B5EF4-FFF2-40B4-BE49-F238E27FC236}">
                <a16:creationId xmlns:a16="http://schemas.microsoft.com/office/drawing/2014/main" id="{8BC47C57-A995-4C57-82DC-FD1838FAA4E0}"/>
              </a:ext>
            </a:extLst>
          </p:cNvPr>
          <p:cNvSpPr txBox="1">
            <a:spLocks/>
          </p:cNvSpPr>
          <p:nvPr/>
        </p:nvSpPr>
        <p:spPr>
          <a:xfrm>
            <a:off x="590604" y="1702954"/>
            <a:ext cx="6248400" cy="1695849"/>
          </a:xfrm>
          <a:prstGeom prst="rect">
            <a:avLst/>
          </a:prstGeom>
        </p:spPr>
        <p:txBody>
          <a:bodyPr vert="horz" wrap="square" lIns="0" tIns="0" rIns="0" bIns="0" rtlCol="0" anchor="t">
            <a:spAutoFit/>
          </a:bodyPr>
          <a:lstStyle>
            <a:lvl1pPr algn="l" defTabSz="914400" rtl="0" eaLnBrk="1" latinLnBrk="0" hangingPunct="1">
              <a:lnSpc>
                <a:spcPct val="95000"/>
              </a:lnSpc>
              <a:spcBef>
                <a:spcPct val="0"/>
              </a:spcBef>
              <a:buNone/>
              <a:defRPr sz="5800" b="1" kern="100" spc="-200" baseline="0">
                <a:solidFill>
                  <a:schemeClr val="bg1"/>
                </a:solidFill>
                <a:latin typeface="+mj-lt"/>
                <a:ea typeface="+mj-ea"/>
                <a:cs typeface="+mj-cs"/>
              </a:defRPr>
            </a:lvl1pPr>
          </a:lstStyle>
          <a:p>
            <a:r>
              <a:rPr lang="en-US" sz="9600" dirty="0">
                <a:solidFill>
                  <a:schemeClr val="accent1"/>
                </a:solidFill>
                <a:effectLst>
                  <a:outerShdw blurRad="38100" dist="38100" dir="2700000" algn="tl">
                    <a:srgbClr val="000000">
                      <a:alpha val="43137"/>
                    </a:srgbClr>
                  </a:outerShdw>
                </a:effectLst>
              </a:rPr>
              <a:t>Engage</a:t>
            </a:r>
            <a:br>
              <a:rPr lang="en-US" dirty="0">
                <a:solidFill>
                  <a:srgbClr val="FFC000"/>
                </a:solidFill>
              </a:rPr>
            </a:br>
            <a:endParaRPr lang="en-US" sz="2000" dirty="0">
              <a:solidFill>
                <a:srgbClr val="FFC000"/>
              </a:solidFill>
            </a:endParaRPr>
          </a:p>
        </p:txBody>
      </p:sp>
      <p:sp>
        <p:nvSpPr>
          <p:cNvPr id="9" name="Rectangle 8">
            <a:extLst>
              <a:ext uri="{FF2B5EF4-FFF2-40B4-BE49-F238E27FC236}">
                <a16:creationId xmlns:a16="http://schemas.microsoft.com/office/drawing/2014/main" id="{9A980388-83D4-45D6-B02C-DB0CD4EB89B7}"/>
              </a:ext>
            </a:extLst>
          </p:cNvPr>
          <p:cNvSpPr/>
          <p:nvPr/>
        </p:nvSpPr>
        <p:spPr>
          <a:xfrm>
            <a:off x="7507279" y="790575"/>
            <a:ext cx="309113" cy="723900"/>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2" name="Rectangle 1">
            <a:extLst>
              <a:ext uri="{FF2B5EF4-FFF2-40B4-BE49-F238E27FC236}">
                <a16:creationId xmlns:a16="http://schemas.microsoft.com/office/drawing/2014/main" id="{3FD69F37-C255-453C-A190-3F8E416B3407}"/>
              </a:ext>
            </a:extLst>
          </p:cNvPr>
          <p:cNvSpPr/>
          <p:nvPr/>
        </p:nvSpPr>
        <p:spPr>
          <a:xfrm>
            <a:off x="590604" y="3295480"/>
            <a:ext cx="8241759" cy="1384995"/>
          </a:xfrm>
          <a:prstGeom prst="rect">
            <a:avLst/>
          </a:prstGeom>
        </p:spPr>
        <p:txBody>
          <a:bodyPr wrap="square">
            <a:spAutoFit/>
          </a:bodyPr>
          <a:lstStyle/>
          <a:p>
            <a:r>
              <a:rPr lang="en-US" sz="2800" b="1" i="1" dirty="0">
                <a:latin typeface="+mj-lt"/>
                <a:ea typeface="Calibri" panose="020F0502020204030204" pitchFamily="34" charset="0"/>
                <a:cs typeface="Microsoft New Tai Lue" panose="020B0502040204020203" pitchFamily="34" charset="0"/>
              </a:rPr>
              <a:t>Grow stakeholder interaction in the educational process through focused collaboration and effective communication.</a:t>
            </a:r>
            <a:endParaRPr lang="en-US" sz="2800" i="1" dirty="0">
              <a:latin typeface="+mj-lt"/>
              <a:cs typeface="Microsoft New Tai Lue" panose="020B0502040204020203" pitchFamily="34" charset="0"/>
            </a:endParaRPr>
          </a:p>
        </p:txBody>
      </p:sp>
      <p:sp>
        <p:nvSpPr>
          <p:cNvPr id="3" name="Rectangle 2">
            <a:extLst>
              <a:ext uri="{FF2B5EF4-FFF2-40B4-BE49-F238E27FC236}">
                <a16:creationId xmlns:a16="http://schemas.microsoft.com/office/drawing/2014/main" id="{C7168CDC-3DCE-4EF2-8E9A-84D26EB42E8E}"/>
              </a:ext>
            </a:extLst>
          </p:cNvPr>
          <p:cNvSpPr/>
          <p:nvPr/>
        </p:nvSpPr>
        <p:spPr>
          <a:xfrm>
            <a:off x="590604" y="5548393"/>
            <a:ext cx="8119443" cy="294468"/>
          </a:xfrm>
          <a:prstGeom prst="rect">
            <a:avLst/>
          </a:prstGeom>
          <a:solidFill>
            <a:schemeClr val="tx1">
              <a:lumMod val="50000"/>
              <a:lumOff val="50000"/>
            </a:schemeClr>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accent1"/>
              </a:solidFill>
              <a:latin typeface="+mj-lt"/>
            </a:endParaRPr>
          </a:p>
        </p:txBody>
      </p:sp>
    </p:spTree>
    <p:extLst>
      <p:ext uri="{BB962C8B-B14F-4D97-AF65-F5344CB8AC3E}">
        <p14:creationId xmlns:p14="http://schemas.microsoft.com/office/powerpoint/2010/main" val="35324371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BD892-51FA-492A-B0F3-4AC841703EF3}"/>
              </a:ext>
            </a:extLst>
          </p:cNvPr>
          <p:cNvSpPr>
            <a:spLocks noGrp="1"/>
          </p:cNvSpPr>
          <p:nvPr>
            <p:ph type="title"/>
          </p:nvPr>
        </p:nvSpPr>
        <p:spPr>
          <a:xfrm>
            <a:off x="457200" y="574960"/>
            <a:ext cx="3182052" cy="1228028"/>
          </a:xfrm>
        </p:spPr>
        <p:txBody>
          <a:bodyPr/>
          <a:lstStyle/>
          <a:p>
            <a:r>
              <a:rPr lang="en-US" dirty="0"/>
              <a:t>37% of Families are Satisfied with Their Children’s Schools</a:t>
            </a:r>
          </a:p>
        </p:txBody>
      </p:sp>
      <p:sp>
        <p:nvSpPr>
          <p:cNvPr id="8" name="Rectangle 7">
            <a:extLst>
              <a:ext uri="{FF2B5EF4-FFF2-40B4-BE49-F238E27FC236}">
                <a16:creationId xmlns:a16="http://schemas.microsoft.com/office/drawing/2014/main" id="{2CDFA569-B136-4E0F-93B5-1AD05AEC9D75}"/>
              </a:ext>
            </a:extLst>
          </p:cNvPr>
          <p:cNvSpPr/>
          <p:nvPr/>
        </p:nvSpPr>
        <p:spPr>
          <a:xfrm>
            <a:off x="541718" y="6234061"/>
            <a:ext cx="198120" cy="450850"/>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graphicFrame>
        <p:nvGraphicFramePr>
          <p:cNvPr id="9" name="Table 10">
            <a:extLst>
              <a:ext uri="{FF2B5EF4-FFF2-40B4-BE49-F238E27FC236}">
                <a16:creationId xmlns:a16="http://schemas.microsoft.com/office/drawing/2014/main" id="{58C029E9-AC4F-48F6-BC76-8DCEAA5903F4}"/>
              </a:ext>
            </a:extLst>
          </p:cNvPr>
          <p:cNvGraphicFramePr>
            <a:graphicFrameLocks/>
          </p:cNvGraphicFramePr>
          <p:nvPr>
            <p:extLst>
              <p:ext uri="{D42A27DB-BD31-4B8C-83A1-F6EECF244321}">
                <p14:modId xmlns:p14="http://schemas.microsoft.com/office/powerpoint/2010/main" val="2445153188"/>
              </p:ext>
            </p:extLst>
          </p:nvPr>
        </p:nvGraphicFramePr>
        <p:xfrm>
          <a:off x="1203427" y="5952277"/>
          <a:ext cx="7854388" cy="809809"/>
        </p:xfrm>
        <a:graphic>
          <a:graphicData uri="http://schemas.openxmlformats.org/drawingml/2006/table">
            <a:tbl>
              <a:tblPr firstRow="1" bandRow="1">
                <a:tableStyleId>{5C22544A-7EE6-4342-B048-85BDC9FD1C3A}</a:tableStyleId>
              </a:tblPr>
              <a:tblGrid>
                <a:gridCol w="2217953">
                  <a:extLst>
                    <a:ext uri="{9D8B030D-6E8A-4147-A177-3AD203B41FA5}">
                      <a16:colId xmlns:a16="http://schemas.microsoft.com/office/drawing/2014/main" val="2566997009"/>
                    </a:ext>
                  </a:extLst>
                </a:gridCol>
                <a:gridCol w="5636435">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Engage Pillar</a:t>
                      </a:r>
                      <a:r>
                        <a:rPr lang="en-US" sz="900" b="0" dirty="0">
                          <a:solidFill>
                            <a:schemeClr val="tx1">
                              <a:lumMod val="50000"/>
                              <a:lumOff val="50000"/>
                            </a:schemeClr>
                          </a:solidFill>
                        </a:rPr>
                        <a:t> Performance Measure 17: The percentage of families expressing satisfaction with events, programs, and resources provided by schools or the division. </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Panorama CCPS Family Climate Survey administered in Spring 2019.  As not all items on the 2019 survey were also on the 2018 Panorama CCPS Family Climate Survey , the external evaluator is only providing directionality of the change. </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sp>
        <p:nvSpPr>
          <p:cNvPr id="4" name="TextBox 3">
            <a:extLst>
              <a:ext uri="{FF2B5EF4-FFF2-40B4-BE49-F238E27FC236}">
                <a16:creationId xmlns:a16="http://schemas.microsoft.com/office/drawing/2014/main" id="{3CDB054C-CDE5-4112-8E04-72A67474F420}"/>
              </a:ext>
            </a:extLst>
          </p:cNvPr>
          <p:cNvSpPr txBox="1"/>
          <p:nvPr/>
        </p:nvSpPr>
        <p:spPr>
          <a:xfrm>
            <a:off x="258516" y="1969418"/>
            <a:ext cx="4354429" cy="3139321"/>
          </a:xfrm>
          <a:prstGeom prst="rect">
            <a:avLst/>
          </a:prstGeom>
          <a:noFill/>
        </p:spPr>
        <p:txBody>
          <a:bodyPr wrap="square" rtlCol="0">
            <a:spAutoFit/>
          </a:bodyPr>
          <a:lstStyle/>
          <a:p>
            <a:r>
              <a:rPr lang="en-US" sz="1100" dirty="0">
                <a:solidFill>
                  <a:schemeClr val="tx2"/>
                </a:solidFill>
              </a:rPr>
              <a:t>Ninety-seven families responded to the 2019 Panorama Family Climate Survey. The Family Survey queried respondents on five subscales: barriers to engagement, family engagement, family support, school climate, and school fit.  Three items within these subscales most closely aligned to the construct of “satisfaction.” They are: How well do the activities offered at your child’s school match his/her interests? To what extent do you think that children enjoy going to your child's school? How motivating are the classroom lessons at your child's school? Thirty-seven percent of respondents rated these items  as “extremely well” or “quite” which were interpreted to mean they were satisfied. </a:t>
            </a:r>
          </a:p>
          <a:p>
            <a:endParaRPr lang="en-US" sz="1100" dirty="0">
              <a:solidFill>
                <a:schemeClr val="tx2"/>
              </a:solidFill>
            </a:endParaRPr>
          </a:p>
          <a:p>
            <a:r>
              <a:rPr lang="en-US" sz="1100" dirty="0">
                <a:solidFill>
                  <a:schemeClr val="tx2"/>
                </a:solidFill>
              </a:rPr>
              <a:t>Two of the items appeared in the previous 2018 Family Climate Survey. So an overall comparison was not calculated. In general, families thought that their children enjoyed going to school less in 2019 than in 2018. Families reported more satisfaction in 2019 with how motivating classroom lessons were than in 2018.</a:t>
            </a:r>
          </a:p>
          <a:p>
            <a:endParaRPr lang="en-US" sz="1100" dirty="0">
              <a:solidFill>
                <a:schemeClr val="tx2"/>
              </a:solidFill>
            </a:endParaRPr>
          </a:p>
        </p:txBody>
      </p:sp>
      <p:pic>
        <p:nvPicPr>
          <p:cNvPr id="16" name="Picture 15">
            <a:extLst>
              <a:ext uri="{FF2B5EF4-FFF2-40B4-BE49-F238E27FC236}">
                <a16:creationId xmlns:a16="http://schemas.microsoft.com/office/drawing/2014/main" id="{12004E0C-811F-9B41-A396-8B80C959D3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8750" y="1738023"/>
            <a:ext cx="3495675" cy="4199901"/>
          </a:xfrm>
          <a:prstGeom prst="rect">
            <a:avLst/>
          </a:prstGeom>
        </p:spPr>
      </p:pic>
      <p:pic>
        <p:nvPicPr>
          <p:cNvPr id="10" name="Picture 9">
            <a:extLst>
              <a:ext uri="{FF2B5EF4-FFF2-40B4-BE49-F238E27FC236}">
                <a16:creationId xmlns:a16="http://schemas.microsoft.com/office/drawing/2014/main" id="{21C62C98-B342-4682-A242-B58AB22EA8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48175" y="685800"/>
            <a:ext cx="2868267" cy="1971675"/>
          </a:xfrm>
          <a:prstGeom prst="rect">
            <a:avLst/>
          </a:prstGeom>
        </p:spPr>
      </p:pic>
    </p:spTree>
    <p:extLst>
      <p:ext uri="{BB962C8B-B14F-4D97-AF65-F5344CB8AC3E}">
        <p14:creationId xmlns:p14="http://schemas.microsoft.com/office/powerpoint/2010/main" val="732741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Charles City Public Schools Social Media Accounts</a:t>
            </a:r>
          </a:p>
        </p:txBody>
      </p:sp>
      <p:sp>
        <p:nvSpPr>
          <p:cNvPr id="5" name="Content Placeholder 4"/>
          <p:cNvSpPr>
            <a:spLocks noGrp="1"/>
          </p:cNvSpPr>
          <p:nvPr>
            <p:ph idx="1"/>
          </p:nvPr>
        </p:nvSpPr>
        <p:spPr>
          <a:xfrm>
            <a:off x="374072" y="3144282"/>
            <a:ext cx="3182052" cy="2667355"/>
          </a:xfrm>
        </p:spPr>
        <p:txBody>
          <a:bodyPr/>
          <a:lstStyle/>
          <a:p>
            <a:pPr lvl="3"/>
            <a:r>
              <a:rPr lang="en-US" dirty="0"/>
              <a:t>Social Media Accounts analysis considered the division’s Facebook account (started March 2015); data from the division’s Twitter account, which was launched in May 2019, was not analyzed since it was not active during the majority of the school year. As of October 8, 2019, the division’s Facebook account had 836 followers.</a:t>
            </a:r>
          </a:p>
        </p:txBody>
      </p:sp>
      <p:graphicFrame>
        <p:nvGraphicFramePr>
          <p:cNvPr id="13" name="Table 12"/>
          <p:cNvGraphicFramePr>
            <a:graphicFrameLocks noGrp="1"/>
          </p:cNvGraphicFramePr>
          <p:nvPr>
            <p:extLst>
              <p:ext uri="{D42A27DB-BD31-4B8C-83A1-F6EECF244321}">
                <p14:modId xmlns:p14="http://schemas.microsoft.com/office/powerpoint/2010/main" val="1278307673"/>
              </p:ext>
            </p:extLst>
          </p:nvPr>
        </p:nvGraphicFramePr>
        <p:xfrm>
          <a:off x="361950" y="2021384"/>
          <a:ext cx="3154680" cy="974090"/>
        </p:xfrm>
        <a:graphic>
          <a:graphicData uri="http://schemas.openxmlformats.org/drawingml/2006/table">
            <a:tbl>
              <a:tblPr>
                <a:tableStyleId>{5C22544A-7EE6-4342-B048-85BDC9FD1C3A}</a:tableStyleId>
              </a:tblPr>
              <a:tblGrid>
                <a:gridCol w="3154680">
                  <a:extLst>
                    <a:ext uri="{9D8B030D-6E8A-4147-A177-3AD203B41FA5}">
                      <a16:colId xmlns:a16="http://schemas.microsoft.com/office/drawing/2014/main" val="20000"/>
                    </a:ext>
                  </a:extLst>
                </a:gridCol>
              </a:tblGrid>
              <a:tr h="0">
                <a:tc>
                  <a:txBody>
                    <a:bodyPr/>
                    <a:lstStyle/>
                    <a:p>
                      <a:pPr marL="0" algn="l" defTabSz="914400" rtl="0" eaLnBrk="1" latinLnBrk="0" hangingPunct="1">
                        <a:lnSpc>
                          <a:spcPct val="110000"/>
                        </a:lnSpc>
                      </a:pPr>
                      <a:r>
                        <a:rPr lang="en-US" sz="1600" i="1" kern="100" spc="-50" baseline="0" dirty="0">
                          <a:solidFill>
                            <a:schemeClr val="accent1"/>
                          </a:solidFill>
                          <a:latin typeface="Corbel" panose="020B0503020204020204" pitchFamily="34" charset="0"/>
                          <a:ea typeface="+mn-ea"/>
                          <a:cs typeface="+mn-cs"/>
                        </a:rPr>
                        <a:t>From 2018-2019 a steady stream of traffic visited Charles City Public School’s Facebook Page. </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6" name="Picture 5">
            <a:extLst>
              <a:ext uri="{FF2B5EF4-FFF2-40B4-BE49-F238E27FC236}">
                <a16:creationId xmlns:a16="http://schemas.microsoft.com/office/drawing/2014/main" id="{BDBACF75-6B68-4346-9AF6-E2C42C5C9F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32" y="5952781"/>
            <a:ext cx="1140236" cy="860178"/>
          </a:xfrm>
          <a:prstGeom prst="rect">
            <a:avLst/>
          </a:prstGeom>
        </p:spPr>
      </p:pic>
      <p:sp>
        <p:nvSpPr>
          <p:cNvPr id="8" name="TextBox 7">
            <a:extLst>
              <a:ext uri="{FF2B5EF4-FFF2-40B4-BE49-F238E27FC236}">
                <a16:creationId xmlns:a16="http://schemas.microsoft.com/office/drawing/2014/main" id="{A3760789-CFC7-4F8B-A46C-695E8DBE3D95}"/>
              </a:ext>
            </a:extLst>
          </p:cNvPr>
          <p:cNvSpPr txBox="1"/>
          <p:nvPr/>
        </p:nvSpPr>
        <p:spPr>
          <a:xfrm>
            <a:off x="454895" y="6382869"/>
            <a:ext cx="368710" cy="246221"/>
          </a:xfrm>
          <a:prstGeom prst="rect">
            <a:avLst/>
          </a:prstGeom>
          <a:noFill/>
        </p:spPr>
        <p:txBody>
          <a:bodyPr wrap="square" rtlCol="0">
            <a:spAutoFit/>
          </a:bodyPr>
          <a:lstStyle/>
          <a:p>
            <a:r>
              <a:rPr lang="en-US" sz="1000" dirty="0"/>
              <a:t> 18</a:t>
            </a:r>
          </a:p>
        </p:txBody>
      </p:sp>
      <p:graphicFrame>
        <p:nvGraphicFramePr>
          <p:cNvPr id="16" name="Table 10">
            <a:extLst>
              <a:ext uri="{FF2B5EF4-FFF2-40B4-BE49-F238E27FC236}">
                <a16:creationId xmlns:a16="http://schemas.microsoft.com/office/drawing/2014/main" id="{7AE4F9B5-6119-194E-897D-9239EE130DA2}"/>
              </a:ext>
            </a:extLst>
          </p:cNvPr>
          <p:cNvGraphicFramePr>
            <a:graphicFrameLocks/>
          </p:cNvGraphicFramePr>
          <p:nvPr>
            <p:extLst>
              <p:ext uri="{D42A27DB-BD31-4B8C-83A1-F6EECF244321}">
                <p14:modId xmlns:p14="http://schemas.microsoft.com/office/powerpoint/2010/main" val="417747282"/>
              </p:ext>
            </p:extLst>
          </p:nvPr>
        </p:nvGraphicFramePr>
        <p:xfrm>
          <a:off x="1188913" y="5952277"/>
          <a:ext cx="7854388" cy="809809"/>
        </p:xfrm>
        <a:graphic>
          <a:graphicData uri="http://schemas.openxmlformats.org/drawingml/2006/table">
            <a:tbl>
              <a:tblPr firstRow="1" bandRow="1">
                <a:tableStyleId>{5C22544A-7EE6-4342-B048-85BDC9FD1C3A}</a:tableStyleId>
              </a:tblPr>
              <a:tblGrid>
                <a:gridCol w="2217953">
                  <a:extLst>
                    <a:ext uri="{9D8B030D-6E8A-4147-A177-3AD203B41FA5}">
                      <a16:colId xmlns:a16="http://schemas.microsoft.com/office/drawing/2014/main" val="2566997009"/>
                    </a:ext>
                  </a:extLst>
                </a:gridCol>
                <a:gridCol w="5636435">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Engage Pillar</a:t>
                      </a:r>
                      <a:r>
                        <a:rPr lang="en-US" sz="900" b="0" dirty="0">
                          <a:solidFill>
                            <a:schemeClr val="tx1">
                              <a:lumMod val="50000"/>
                              <a:lumOff val="50000"/>
                            </a:schemeClr>
                          </a:solidFill>
                        </a:rPr>
                        <a:t> Performance Measure 18: Number of stakeholder responses posted on division social media accounts.</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Follower information was procured from the publicly accessible account homepages. Facebook analytics data was provided by CCPS central office. </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sp>
        <p:nvSpPr>
          <p:cNvPr id="21" name="Rectangle 20">
            <a:extLst>
              <a:ext uri="{FF2B5EF4-FFF2-40B4-BE49-F238E27FC236}">
                <a16:creationId xmlns:a16="http://schemas.microsoft.com/office/drawing/2014/main" id="{FDAFFED9-8E4F-3048-BED8-C916F6502885}"/>
              </a:ext>
            </a:extLst>
          </p:cNvPr>
          <p:cNvSpPr/>
          <p:nvPr/>
        </p:nvSpPr>
        <p:spPr>
          <a:xfrm>
            <a:off x="541718" y="6234061"/>
            <a:ext cx="198120" cy="450850"/>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24" name="Content Placeholder 4">
            <a:extLst>
              <a:ext uri="{FF2B5EF4-FFF2-40B4-BE49-F238E27FC236}">
                <a16:creationId xmlns:a16="http://schemas.microsoft.com/office/drawing/2014/main" id="{30DD1D93-CE90-4319-AF09-D5DBB2B072C8}"/>
              </a:ext>
            </a:extLst>
          </p:cNvPr>
          <p:cNvSpPr txBox="1">
            <a:spLocks/>
          </p:cNvSpPr>
          <p:nvPr/>
        </p:nvSpPr>
        <p:spPr>
          <a:xfrm>
            <a:off x="3818038" y="646609"/>
            <a:ext cx="2514556" cy="2749550"/>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lvl="3"/>
            <a:r>
              <a:rPr lang="en-US" dirty="0"/>
              <a:t>A baseline analysis of Facebook data took a three pronged approach to include: 1) Likes, 2) Engagement, and 3) Media. Likes include the number of unique users who “selected” like on the district’s Facebook Page. Engagement includes the number of unique users who engaged with the Page. According to Facebook, engagement includes any click or story created. Media analysis included average number of photos viewed and average number of videos viewed.</a:t>
            </a:r>
          </a:p>
          <a:p>
            <a:pPr lvl="3"/>
            <a:r>
              <a:rPr lang="en-US" dirty="0"/>
              <a:t>It is beneficial to examine the engagement trend from Aug. 2018 to June 2019 to identify what appeals to stakeholders. This metric highlights individuals who interacted with the page, including clicking on stories, commenting, and replying to the content within the page. Overall, individuals interacted with the page more in the fall semester than the spring.</a:t>
            </a:r>
          </a:p>
          <a:p>
            <a:pPr lvl="2"/>
            <a:endParaRPr lang="en-US" dirty="0"/>
          </a:p>
        </p:txBody>
      </p:sp>
      <p:sp>
        <p:nvSpPr>
          <p:cNvPr id="11" name="Rectangle 10">
            <a:extLst>
              <a:ext uri="{FF2B5EF4-FFF2-40B4-BE49-F238E27FC236}">
                <a16:creationId xmlns:a16="http://schemas.microsoft.com/office/drawing/2014/main" id="{9067A5E6-9297-44EA-9AE8-1CF1C5963705}"/>
              </a:ext>
            </a:extLst>
          </p:cNvPr>
          <p:cNvSpPr/>
          <p:nvPr/>
        </p:nvSpPr>
        <p:spPr>
          <a:xfrm>
            <a:off x="6387614" y="3471243"/>
            <a:ext cx="2553146" cy="1785104"/>
          </a:xfrm>
          <a:prstGeom prst="rect">
            <a:avLst/>
          </a:prstGeom>
        </p:spPr>
        <p:txBody>
          <a:bodyPr wrap="square">
            <a:spAutoFit/>
          </a:bodyPr>
          <a:lstStyle/>
          <a:p>
            <a:pPr marL="0" lvl="3"/>
            <a:r>
              <a:rPr lang="en-US" sz="1100" dirty="0">
                <a:solidFill>
                  <a:schemeClr val="tx2"/>
                </a:solidFill>
              </a:rPr>
              <a:t>Increasing engagement can be accomplished by sharing CCPS’ Facebook page using a QR code at any schoolwide event including Open House and  Back to School Night. It is also suggested that a link to the Facebook page be included in administrators’ e-mail signatures by linking the Facebook logo and Twitter accounts.</a:t>
            </a:r>
            <a:endParaRPr lang="en-US" sz="1100" dirty="0"/>
          </a:p>
        </p:txBody>
      </p:sp>
      <p:pic>
        <p:nvPicPr>
          <p:cNvPr id="26" name="Picture 25">
            <a:extLst>
              <a:ext uri="{FF2B5EF4-FFF2-40B4-BE49-F238E27FC236}">
                <a16:creationId xmlns:a16="http://schemas.microsoft.com/office/drawing/2014/main" id="{47C4BB99-294A-40C7-BF2A-B315E6571A65}"/>
              </a:ext>
            </a:extLst>
          </p:cNvPr>
          <p:cNvPicPr>
            <a:picLocks noChangeAspect="1"/>
          </p:cNvPicPr>
          <p:nvPr/>
        </p:nvPicPr>
        <p:blipFill>
          <a:blip r:embed="rId3"/>
          <a:stretch>
            <a:fillRect/>
          </a:stretch>
        </p:blipFill>
        <p:spPr>
          <a:xfrm>
            <a:off x="7877175" y="577055"/>
            <a:ext cx="870154" cy="839622"/>
          </a:xfrm>
          <a:prstGeom prst="rect">
            <a:avLst/>
          </a:prstGeom>
        </p:spPr>
      </p:pic>
      <p:sp>
        <p:nvSpPr>
          <p:cNvPr id="27" name="Rectangle 26">
            <a:extLst>
              <a:ext uri="{FF2B5EF4-FFF2-40B4-BE49-F238E27FC236}">
                <a16:creationId xmlns:a16="http://schemas.microsoft.com/office/drawing/2014/main" id="{1C67104B-8DF7-4530-B52B-3A0BCB798DAB}"/>
              </a:ext>
            </a:extLst>
          </p:cNvPr>
          <p:cNvSpPr/>
          <p:nvPr/>
        </p:nvSpPr>
        <p:spPr>
          <a:xfrm>
            <a:off x="8166258" y="947785"/>
            <a:ext cx="581071" cy="369332"/>
          </a:xfrm>
          <a:prstGeom prst="rect">
            <a:avLst/>
          </a:prstGeom>
        </p:spPr>
        <p:txBody>
          <a:bodyPr wrap="square">
            <a:spAutoFit/>
          </a:bodyPr>
          <a:lstStyle/>
          <a:p>
            <a:r>
              <a:rPr lang="en-US" dirty="0"/>
              <a:t>747</a:t>
            </a:r>
          </a:p>
        </p:txBody>
      </p:sp>
      <p:sp>
        <p:nvSpPr>
          <p:cNvPr id="28" name="Rectangle 27">
            <a:extLst>
              <a:ext uri="{FF2B5EF4-FFF2-40B4-BE49-F238E27FC236}">
                <a16:creationId xmlns:a16="http://schemas.microsoft.com/office/drawing/2014/main" id="{95D9DE21-FBA2-44B3-890B-40E1A54B95FE}"/>
              </a:ext>
            </a:extLst>
          </p:cNvPr>
          <p:cNvSpPr/>
          <p:nvPr/>
        </p:nvSpPr>
        <p:spPr>
          <a:xfrm>
            <a:off x="6387614" y="521337"/>
            <a:ext cx="1594336" cy="1277273"/>
          </a:xfrm>
          <a:prstGeom prst="rect">
            <a:avLst/>
          </a:prstGeom>
        </p:spPr>
        <p:txBody>
          <a:bodyPr wrap="square">
            <a:spAutoFit/>
          </a:bodyPr>
          <a:lstStyle/>
          <a:p>
            <a:r>
              <a:rPr lang="en-US" sz="1100" kern="100" spc="-50" dirty="0">
                <a:solidFill>
                  <a:schemeClr val="tx2"/>
                </a:solidFill>
              </a:rPr>
              <a:t>Facebook Likes ranged from 43 (August)  to 3  (May) “Likes” during the  school year from unique Facebook users. In total, these users clicked “Likes” 747 times. </a:t>
            </a:r>
          </a:p>
        </p:txBody>
      </p:sp>
      <p:pic>
        <p:nvPicPr>
          <p:cNvPr id="29" name="Picture 28">
            <a:extLst>
              <a:ext uri="{FF2B5EF4-FFF2-40B4-BE49-F238E27FC236}">
                <a16:creationId xmlns:a16="http://schemas.microsoft.com/office/drawing/2014/main" id="{6E895122-429E-4D14-92CE-5CD2B711DAD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08592" y="1854328"/>
            <a:ext cx="2514557" cy="1443542"/>
          </a:xfrm>
          <a:prstGeom prst="rect">
            <a:avLst/>
          </a:prstGeom>
        </p:spPr>
      </p:pic>
      <p:sp>
        <p:nvSpPr>
          <p:cNvPr id="30" name="Rectangle 29">
            <a:extLst>
              <a:ext uri="{FF2B5EF4-FFF2-40B4-BE49-F238E27FC236}">
                <a16:creationId xmlns:a16="http://schemas.microsoft.com/office/drawing/2014/main" id="{B029C6DF-DC7F-4D0A-87A2-DD470774414D}"/>
              </a:ext>
            </a:extLst>
          </p:cNvPr>
          <p:cNvSpPr/>
          <p:nvPr/>
        </p:nvSpPr>
        <p:spPr>
          <a:xfrm>
            <a:off x="6471765" y="2856711"/>
            <a:ext cx="2551384" cy="441159"/>
          </a:xfrm>
          <a:prstGeom prst="rect">
            <a:avLst/>
          </a:prstGeom>
          <a:noFill/>
          <a:ln w="44450">
            <a:solidFill>
              <a:srgbClr val="FF0000"/>
            </a:solid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graphicFrame>
        <p:nvGraphicFramePr>
          <p:cNvPr id="31" name="Table 30">
            <a:extLst>
              <a:ext uri="{FF2B5EF4-FFF2-40B4-BE49-F238E27FC236}">
                <a16:creationId xmlns:a16="http://schemas.microsoft.com/office/drawing/2014/main" id="{6A53151A-C88D-46FA-8CD5-A1BCB123D589}"/>
              </a:ext>
            </a:extLst>
          </p:cNvPr>
          <p:cNvGraphicFramePr>
            <a:graphicFrameLocks noGrp="1"/>
          </p:cNvGraphicFramePr>
          <p:nvPr>
            <p:extLst>
              <p:ext uri="{D42A27DB-BD31-4B8C-83A1-F6EECF244321}">
                <p14:modId xmlns:p14="http://schemas.microsoft.com/office/powerpoint/2010/main" val="2253512292"/>
              </p:ext>
            </p:extLst>
          </p:nvPr>
        </p:nvGraphicFramePr>
        <p:xfrm>
          <a:off x="3873058" y="5329976"/>
          <a:ext cx="5067702" cy="579120"/>
        </p:xfrm>
        <a:graphic>
          <a:graphicData uri="http://schemas.openxmlformats.org/drawingml/2006/table">
            <a:tbl>
              <a:tblPr>
                <a:tableStyleId>{5C22544A-7EE6-4342-B048-85BDC9FD1C3A}</a:tableStyleId>
              </a:tblPr>
              <a:tblGrid>
                <a:gridCol w="5067702">
                  <a:extLst>
                    <a:ext uri="{9D8B030D-6E8A-4147-A177-3AD203B41FA5}">
                      <a16:colId xmlns:a16="http://schemas.microsoft.com/office/drawing/2014/main" val="20000"/>
                    </a:ext>
                  </a:extLst>
                </a:gridCol>
              </a:tblGrid>
              <a:tr h="0">
                <a:tc>
                  <a:txBody>
                    <a:bodyPr/>
                    <a:lstStyle/>
                    <a:p>
                      <a:pPr marL="0" algn="l" defTabSz="914400" rtl="0" eaLnBrk="1" latinLnBrk="0" hangingPunct="1"/>
                      <a:r>
                        <a:rPr lang="en-US" sz="1300" i="1" kern="100" spc="-50" baseline="0" dirty="0">
                          <a:solidFill>
                            <a:schemeClr val="accent1"/>
                          </a:solidFill>
                          <a:latin typeface="Corbel" panose="020B0503020204020204" pitchFamily="34" charset="0"/>
                          <a:ea typeface="+mn-ea"/>
                          <a:cs typeface="+mn-cs"/>
                        </a:rPr>
                        <a:t>The peak in engagement coincides with the start of the school (1,328) and a second peak occurs in June around graduation.</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4893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BD892-51FA-492A-B0F3-4AC841703EF3}"/>
              </a:ext>
            </a:extLst>
          </p:cNvPr>
          <p:cNvSpPr>
            <a:spLocks noGrp="1"/>
          </p:cNvSpPr>
          <p:nvPr>
            <p:ph type="title"/>
          </p:nvPr>
        </p:nvSpPr>
        <p:spPr/>
        <p:txBody>
          <a:bodyPr/>
          <a:lstStyle/>
          <a:p>
            <a:r>
              <a:rPr lang="en-US" dirty="0"/>
              <a:t>74% Stakeholder Communication Satisfaction</a:t>
            </a:r>
          </a:p>
        </p:txBody>
      </p:sp>
      <p:sp>
        <p:nvSpPr>
          <p:cNvPr id="5" name="TextBox 4">
            <a:extLst>
              <a:ext uri="{FF2B5EF4-FFF2-40B4-BE49-F238E27FC236}">
                <a16:creationId xmlns:a16="http://schemas.microsoft.com/office/drawing/2014/main" id="{638E737E-E848-4790-9B55-AF2D0786B691}"/>
              </a:ext>
            </a:extLst>
          </p:cNvPr>
          <p:cNvSpPr txBox="1"/>
          <p:nvPr/>
        </p:nvSpPr>
        <p:spPr>
          <a:xfrm>
            <a:off x="454895" y="6382869"/>
            <a:ext cx="368710" cy="246221"/>
          </a:xfrm>
          <a:prstGeom prst="rect">
            <a:avLst/>
          </a:prstGeom>
          <a:noFill/>
        </p:spPr>
        <p:txBody>
          <a:bodyPr wrap="square" rtlCol="0">
            <a:spAutoFit/>
          </a:bodyPr>
          <a:lstStyle/>
          <a:p>
            <a:r>
              <a:rPr lang="en-US" sz="1000" dirty="0"/>
              <a:t> 19</a:t>
            </a:r>
          </a:p>
        </p:txBody>
      </p:sp>
      <p:graphicFrame>
        <p:nvGraphicFramePr>
          <p:cNvPr id="6" name="Content Placeholder 5">
            <a:hlinkClick r:id="rId3" action="ppaction://hlinksldjump"/>
            <a:extLst>
              <a:ext uri="{FF2B5EF4-FFF2-40B4-BE49-F238E27FC236}">
                <a16:creationId xmlns:a16="http://schemas.microsoft.com/office/drawing/2014/main" id="{97AF166B-1A09-444D-BE05-30944508247E}"/>
              </a:ext>
            </a:extLst>
          </p:cNvPr>
          <p:cNvGraphicFramePr>
            <a:graphicFrameLocks noGrp="1"/>
          </p:cNvGraphicFramePr>
          <p:nvPr>
            <p:ph idx="1"/>
          </p:nvPr>
        </p:nvGraphicFramePr>
        <p:xfrm>
          <a:off x="3752056" y="2598003"/>
          <a:ext cx="4859337" cy="2749550"/>
        </p:xfrm>
        <a:graphic>
          <a:graphicData uri="http://schemas.openxmlformats.org/drawingml/2006/chart">
            <c:chart xmlns:c="http://schemas.openxmlformats.org/drawingml/2006/chart" xmlns:r="http://schemas.openxmlformats.org/officeDocument/2006/relationships" r:id="rId4"/>
          </a:graphicData>
        </a:graphic>
      </p:graphicFrame>
      <p:sp>
        <p:nvSpPr>
          <p:cNvPr id="7" name="Rectangle 6">
            <a:extLst>
              <a:ext uri="{FF2B5EF4-FFF2-40B4-BE49-F238E27FC236}">
                <a16:creationId xmlns:a16="http://schemas.microsoft.com/office/drawing/2014/main" id="{A9034804-0185-42E9-8985-361949FF01FE}"/>
              </a:ext>
            </a:extLst>
          </p:cNvPr>
          <p:cNvSpPr/>
          <p:nvPr/>
        </p:nvSpPr>
        <p:spPr>
          <a:xfrm>
            <a:off x="276225" y="1994476"/>
            <a:ext cx="3363027" cy="3647152"/>
          </a:xfrm>
          <a:prstGeom prst="rect">
            <a:avLst/>
          </a:prstGeom>
        </p:spPr>
        <p:txBody>
          <a:bodyPr wrap="square">
            <a:spAutoFit/>
          </a:bodyPr>
          <a:lstStyle/>
          <a:p>
            <a:r>
              <a:rPr lang="en-US" sz="1100" dirty="0">
                <a:solidFill>
                  <a:schemeClr val="tx2"/>
                </a:solidFill>
              </a:rPr>
              <a:t>Panorama’s school climate surveys collected family, staff, and teacher communication perceptions through items identified by the external evaluator. Staff and family survey respondents rated several items as “not a problem,” “a little problem,” “medium problem,” “large problem,” or “very large problem.” Ratings of “not a problem” or “a little problem” counted toward overall satisfaction. The teacher survey also used a similar five-level feedback</a:t>
            </a:r>
          </a:p>
          <a:p>
            <a:endParaRPr lang="en-US" sz="1100" dirty="0">
              <a:solidFill>
                <a:schemeClr val="tx2"/>
              </a:solidFill>
            </a:endParaRPr>
          </a:p>
          <a:p>
            <a:r>
              <a:rPr lang="en-US" sz="1100" dirty="0">
                <a:solidFill>
                  <a:schemeClr val="tx2"/>
                </a:solidFill>
              </a:rPr>
              <a:t>Ninety-five family surveys were completed indicating an 85% satisfaction with home-school communication. Twenty-two percent of responding families would like more information about how to become involved in school. Over half of families (62%) believe that parents are principally responsible for ensuring good communication between home and school. Nearly all respondents (95%) perceive that the school communicates effectively with their culture. </a:t>
            </a:r>
          </a:p>
        </p:txBody>
      </p:sp>
      <p:sp>
        <p:nvSpPr>
          <p:cNvPr id="8" name="Rectangle 7">
            <a:extLst>
              <a:ext uri="{FF2B5EF4-FFF2-40B4-BE49-F238E27FC236}">
                <a16:creationId xmlns:a16="http://schemas.microsoft.com/office/drawing/2014/main" id="{1B3913B9-C0FB-4126-A8E8-24D2FF8F34A8}"/>
              </a:ext>
            </a:extLst>
          </p:cNvPr>
          <p:cNvSpPr/>
          <p:nvPr/>
        </p:nvSpPr>
        <p:spPr>
          <a:xfrm>
            <a:off x="3827463" y="474345"/>
            <a:ext cx="2354262" cy="2123658"/>
          </a:xfrm>
          <a:prstGeom prst="rect">
            <a:avLst/>
          </a:prstGeom>
        </p:spPr>
        <p:txBody>
          <a:bodyPr wrap="square">
            <a:spAutoFit/>
          </a:bodyPr>
          <a:lstStyle/>
          <a:p>
            <a:r>
              <a:rPr lang="en-US" sz="1100" dirty="0">
                <a:solidFill>
                  <a:schemeClr val="tx2"/>
                </a:solidFill>
              </a:rPr>
              <a:t>Thirty one teachers expressed a 57% communication satisfaction. Coincidentally, the response rate was also 57%. Most teachers (83%) were confident that they could communicate with an upset parent. Yet 47% of teachers perceive that families act in a caring way towards them. Finally, 52% of teachers perceive that school leadership communicates effectively with them</a:t>
            </a:r>
            <a:r>
              <a:rPr lang="en-US" sz="1100" dirty="0"/>
              <a:t>. </a:t>
            </a:r>
          </a:p>
        </p:txBody>
      </p:sp>
      <p:sp>
        <p:nvSpPr>
          <p:cNvPr id="9" name="Rectangle 8">
            <a:extLst>
              <a:ext uri="{FF2B5EF4-FFF2-40B4-BE49-F238E27FC236}">
                <a16:creationId xmlns:a16="http://schemas.microsoft.com/office/drawing/2014/main" id="{333DE1DA-0116-4681-AEE7-110E2C90A4B7}"/>
              </a:ext>
            </a:extLst>
          </p:cNvPr>
          <p:cNvSpPr/>
          <p:nvPr/>
        </p:nvSpPr>
        <p:spPr>
          <a:xfrm>
            <a:off x="6323012" y="474345"/>
            <a:ext cx="2354263" cy="2123658"/>
          </a:xfrm>
          <a:prstGeom prst="rect">
            <a:avLst/>
          </a:prstGeom>
        </p:spPr>
        <p:txBody>
          <a:bodyPr wrap="square">
            <a:spAutoFit/>
          </a:bodyPr>
          <a:lstStyle/>
          <a:p>
            <a:r>
              <a:rPr lang="en-US" sz="1100" dirty="0">
                <a:solidFill>
                  <a:schemeClr val="tx2"/>
                </a:solidFill>
              </a:rPr>
              <a:t>Less than half of the 15 responding staff members (48%) are satisfied with communication within the school division. Thirty-eight percent of staff members perceive that the families of the students care about them and 14% find it challenging to communicate with families. Most staff members (87%) perceive that school leaders communicate effectively with them. </a:t>
            </a:r>
          </a:p>
        </p:txBody>
      </p:sp>
      <p:graphicFrame>
        <p:nvGraphicFramePr>
          <p:cNvPr id="10" name="Table 9">
            <a:extLst>
              <a:ext uri="{FF2B5EF4-FFF2-40B4-BE49-F238E27FC236}">
                <a16:creationId xmlns:a16="http://schemas.microsoft.com/office/drawing/2014/main" id="{C9D1575C-1B7A-48A5-B222-834A3CBC5ECC}"/>
              </a:ext>
            </a:extLst>
          </p:cNvPr>
          <p:cNvGraphicFramePr>
            <a:graphicFrameLocks noGrp="1"/>
          </p:cNvGraphicFramePr>
          <p:nvPr>
            <p:extLst>
              <p:ext uri="{D42A27DB-BD31-4B8C-83A1-F6EECF244321}">
                <p14:modId xmlns:p14="http://schemas.microsoft.com/office/powerpoint/2010/main" val="1773758903"/>
              </p:ext>
            </p:extLst>
          </p:nvPr>
        </p:nvGraphicFramePr>
        <p:xfrm>
          <a:off x="894541" y="5572084"/>
          <a:ext cx="7544610" cy="381000"/>
        </p:xfrm>
        <a:graphic>
          <a:graphicData uri="http://schemas.openxmlformats.org/drawingml/2006/table">
            <a:tbl>
              <a:tblPr>
                <a:tableStyleId>{5C22544A-7EE6-4342-B048-85BDC9FD1C3A}</a:tableStyleId>
              </a:tblPr>
              <a:tblGrid>
                <a:gridCol w="7544610">
                  <a:extLst>
                    <a:ext uri="{9D8B030D-6E8A-4147-A177-3AD203B41FA5}">
                      <a16:colId xmlns:a16="http://schemas.microsoft.com/office/drawing/2014/main" val="20000"/>
                    </a:ext>
                  </a:extLst>
                </a:gridCol>
              </a:tblGrid>
              <a:tr h="0">
                <a:tc>
                  <a:txBody>
                    <a:bodyPr/>
                    <a:lstStyle/>
                    <a:p>
                      <a:pPr marL="0" algn="l" defTabSz="914400" rtl="0" eaLnBrk="1" latinLnBrk="0" hangingPunct="1"/>
                      <a:r>
                        <a:rPr lang="en-US" sz="1300" i="1" kern="100" spc="-50" baseline="0" dirty="0">
                          <a:solidFill>
                            <a:schemeClr val="accent1"/>
                          </a:solidFill>
                          <a:latin typeface="Corbel" panose="020B0503020204020204" pitchFamily="34" charset="0"/>
                          <a:ea typeface="+mn-ea"/>
                          <a:cs typeface="+mn-cs"/>
                        </a:rPr>
                        <a:t>A 2019-2020 opportunity is to add items to the Panorama Student Surveys to collect students’ perceptions on communications. </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Rectangle 10">
            <a:extLst>
              <a:ext uri="{FF2B5EF4-FFF2-40B4-BE49-F238E27FC236}">
                <a16:creationId xmlns:a16="http://schemas.microsoft.com/office/drawing/2014/main" id="{D3C61FB5-243B-5749-A7A6-552F46CE0CE3}"/>
              </a:ext>
            </a:extLst>
          </p:cNvPr>
          <p:cNvSpPr/>
          <p:nvPr/>
        </p:nvSpPr>
        <p:spPr>
          <a:xfrm>
            <a:off x="541718" y="6234061"/>
            <a:ext cx="198120" cy="450850"/>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graphicFrame>
        <p:nvGraphicFramePr>
          <p:cNvPr id="12" name="Table 10">
            <a:extLst>
              <a:ext uri="{FF2B5EF4-FFF2-40B4-BE49-F238E27FC236}">
                <a16:creationId xmlns:a16="http://schemas.microsoft.com/office/drawing/2014/main" id="{72C7F959-B82A-4910-AC17-23E661EC99B9}"/>
              </a:ext>
            </a:extLst>
          </p:cNvPr>
          <p:cNvGraphicFramePr>
            <a:graphicFrameLocks/>
          </p:cNvGraphicFramePr>
          <p:nvPr>
            <p:extLst>
              <p:ext uri="{D42A27DB-BD31-4B8C-83A1-F6EECF244321}">
                <p14:modId xmlns:p14="http://schemas.microsoft.com/office/powerpoint/2010/main" val="3187243631"/>
              </p:ext>
            </p:extLst>
          </p:nvPr>
        </p:nvGraphicFramePr>
        <p:xfrm>
          <a:off x="1131964" y="5977964"/>
          <a:ext cx="7945361" cy="809809"/>
        </p:xfrm>
        <a:graphic>
          <a:graphicData uri="http://schemas.openxmlformats.org/drawingml/2006/table">
            <a:tbl>
              <a:tblPr firstRow="1" bandRow="1">
                <a:tableStyleId>{5C22544A-7EE6-4342-B048-85BDC9FD1C3A}</a:tableStyleId>
              </a:tblPr>
              <a:tblGrid>
                <a:gridCol w="2243642">
                  <a:extLst>
                    <a:ext uri="{9D8B030D-6E8A-4147-A177-3AD203B41FA5}">
                      <a16:colId xmlns:a16="http://schemas.microsoft.com/office/drawing/2014/main" val="2566997009"/>
                    </a:ext>
                  </a:extLst>
                </a:gridCol>
                <a:gridCol w="5701719">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Engage Pillar</a:t>
                      </a:r>
                      <a:r>
                        <a:rPr lang="en-US" sz="900" b="0" dirty="0">
                          <a:solidFill>
                            <a:schemeClr val="tx1">
                              <a:lumMod val="50000"/>
                              <a:lumOff val="50000"/>
                            </a:schemeClr>
                          </a:solidFill>
                        </a:rPr>
                        <a:t> Performance Measure 19: The percentage of staff, community, parents, and students reporting satisfaction with school and division communications</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Data was Panorama Survey, a vendor contracted by CCPS.</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spTree>
    <p:extLst>
      <p:ext uri="{BB962C8B-B14F-4D97-AF65-F5344CB8AC3E}">
        <p14:creationId xmlns:p14="http://schemas.microsoft.com/office/powerpoint/2010/main" val="42408027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85800"/>
            <a:ext cx="3310249" cy="1228028"/>
          </a:xfrm>
        </p:spPr>
        <p:txBody>
          <a:bodyPr/>
          <a:lstStyle/>
          <a:p>
            <a:r>
              <a:rPr lang="en-US" dirty="0"/>
              <a:t>SEG Reviewed the Data to Discern Progress and Identify Needs Related to the Three Pillars</a:t>
            </a:r>
          </a:p>
        </p:txBody>
      </p:sp>
      <p:sp>
        <p:nvSpPr>
          <p:cNvPr id="5" name="Content Placeholder 4"/>
          <p:cNvSpPr>
            <a:spLocks noGrp="1"/>
          </p:cNvSpPr>
          <p:nvPr>
            <p:ph idx="1"/>
          </p:nvPr>
        </p:nvSpPr>
        <p:spPr>
          <a:xfrm>
            <a:off x="1434557" y="4160192"/>
            <a:ext cx="2332892" cy="2508134"/>
          </a:xfrm>
        </p:spPr>
        <p:txBody>
          <a:bodyPr/>
          <a:lstStyle/>
          <a:p>
            <a:pPr lvl="3">
              <a:buNone/>
            </a:pPr>
            <a:r>
              <a:rPr lang="en-US" dirty="0"/>
              <a:t>Charles City County Public Schools contracted with Shaffer Evaluation Group (SEG) to assess their performance during the Strategic Plan’s implementation.</a:t>
            </a:r>
          </a:p>
          <a:p>
            <a:pPr lvl="3"/>
            <a:r>
              <a:rPr lang="en-US" dirty="0"/>
              <a:t>SEG worked with the division and the strategic plan consultant to identify performance measures aligned to the three pillars. SEG identified common data sources  connected with each of the 22 performance measures. </a:t>
            </a:r>
          </a:p>
        </p:txBody>
      </p:sp>
      <p:sp>
        <p:nvSpPr>
          <p:cNvPr id="9" name="Content Placeholder 8"/>
          <p:cNvSpPr>
            <a:spLocks noGrp="1"/>
          </p:cNvSpPr>
          <p:nvPr>
            <p:ph idx="10"/>
          </p:nvPr>
        </p:nvSpPr>
        <p:spPr>
          <a:xfrm>
            <a:off x="6353908" y="4145485"/>
            <a:ext cx="2332892" cy="2306115"/>
          </a:xfrm>
        </p:spPr>
        <p:txBody>
          <a:bodyPr/>
          <a:lstStyle/>
          <a:p>
            <a:pPr lvl="3"/>
            <a:r>
              <a:rPr lang="en-US" dirty="0"/>
              <a:t>opportunities to improve data management and reflection. Since data was not available for six performance measures, baseline data must continue to be established in 2019-2020. </a:t>
            </a:r>
          </a:p>
          <a:p>
            <a:pPr lvl="3"/>
            <a:r>
              <a:rPr lang="en-US" dirty="0"/>
              <a:t>The Year 1 report organizes the data by the three strategic “pillars” of Educate, Engage, and Empower. </a:t>
            </a:r>
          </a:p>
        </p:txBody>
      </p:sp>
      <p:graphicFrame>
        <p:nvGraphicFramePr>
          <p:cNvPr id="13" name="Table 12"/>
          <p:cNvGraphicFramePr>
            <a:graphicFrameLocks noGrp="1"/>
          </p:cNvGraphicFramePr>
          <p:nvPr>
            <p:extLst>
              <p:ext uri="{D42A27DB-BD31-4B8C-83A1-F6EECF244321}">
                <p14:modId xmlns:p14="http://schemas.microsoft.com/office/powerpoint/2010/main" val="782995789"/>
              </p:ext>
            </p:extLst>
          </p:nvPr>
        </p:nvGraphicFramePr>
        <p:xfrm>
          <a:off x="457199" y="3106218"/>
          <a:ext cx="5457825" cy="825754"/>
        </p:xfrm>
        <a:graphic>
          <a:graphicData uri="http://schemas.openxmlformats.org/drawingml/2006/table">
            <a:tbl>
              <a:tblPr>
                <a:tableStyleId>{5C22544A-7EE6-4342-B048-85BDC9FD1C3A}</a:tableStyleId>
              </a:tblPr>
              <a:tblGrid>
                <a:gridCol w="5457825">
                  <a:extLst>
                    <a:ext uri="{9D8B030D-6E8A-4147-A177-3AD203B41FA5}">
                      <a16:colId xmlns:a16="http://schemas.microsoft.com/office/drawing/2014/main" val="20000"/>
                    </a:ext>
                  </a:extLst>
                </a:gridCol>
              </a:tblGrid>
              <a:tr h="0">
                <a:tc>
                  <a:txBody>
                    <a:bodyPr/>
                    <a:lstStyle/>
                    <a:p>
                      <a:pPr marL="0" algn="l" defTabSz="914400" rtl="0" eaLnBrk="1" latinLnBrk="0" hangingPunct="1">
                        <a:lnSpc>
                          <a:spcPct val="110000"/>
                        </a:lnSpc>
                      </a:pPr>
                      <a:r>
                        <a:rPr lang="en-US" sz="1300" i="1" kern="100" spc="-50" baseline="0" dirty="0">
                          <a:solidFill>
                            <a:schemeClr val="accent1"/>
                          </a:solidFill>
                          <a:latin typeface="Corbel" panose="020B0503020204020204" pitchFamily="34" charset="0"/>
                          <a:ea typeface="+mn-ea"/>
                          <a:cs typeface="+mn-cs"/>
                        </a:rPr>
                        <a:t>The 2018-2023  CCPS Strategic Plan envisions the school system’s future and articulates means to measure progress on the three pillars of educate, engage, and empower that define its stakeholders’ work and outcomes. </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3" name="Picture 2">
            <a:extLst>
              <a:ext uri="{FF2B5EF4-FFF2-40B4-BE49-F238E27FC236}">
                <a16:creationId xmlns:a16="http://schemas.microsoft.com/office/drawing/2014/main" id="{3D694D2D-9292-4AC7-99EF-E2D5DE7B918C}"/>
              </a:ext>
            </a:extLst>
          </p:cNvPr>
          <p:cNvPicPr>
            <a:picLocks noChangeAspect="1"/>
          </p:cNvPicPr>
          <p:nvPr/>
        </p:nvPicPr>
        <p:blipFill>
          <a:blip r:embed="rId2"/>
          <a:stretch>
            <a:fillRect/>
          </a:stretch>
        </p:blipFill>
        <p:spPr>
          <a:xfrm>
            <a:off x="4206240" y="685800"/>
            <a:ext cx="4480560" cy="2206905"/>
          </a:xfrm>
          <a:prstGeom prst="rect">
            <a:avLst/>
          </a:prstGeom>
        </p:spPr>
      </p:pic>
      <p:sp>
        <p:nvSpPr>
          <p:cNvPr id="8" name="Rectangle 7">
            <a:extLst>
              <a:ext uri="{FF2B5EF4-FFF2-40B4-BE49-F238E27FC236}">
                <a16:creationId xmlns:a16="http://schemas.microsoft.com/office/drawing/2014/main" id="{B5A10305-695E-3741-AC4A-ACEC31AC6D17}"/>
              </a:ext>
            </a:extLst>
          </p:cNvPr>
          <p:cNvSpPr/>
          <p:nvPr/>
        </p:nvSpPr>
        <p:spPr>
          <a:xfrm>
            <a:off x="549704" y="6256607"/>
            <a:ext cx="198120" cy="42830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10" name="Rectangle 9">
            <a:extLst>
              <a:ext uri="{FF2B5EF4-FFF2-40B4-BE49-F238E27FC236}">
                <a16:creationId xmlns:a16="http://schemas.microsoft.com/office/drawing/2014/main" id="{5F16E6B6-EB4E-9741-85EA-456157B45ECF}"/>
              </a:ext>
            </a:extLst>
          </p:cNvPr>
          <p:cNvSpPr/>
          <p:nvPr/>
        </p:nvSpPr>
        <p:spPr>
          <a:xfrm>
            <a:off x="181488" y="6256608"/>
            <a:ext cx="198120" cy="42021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11" name="Rectangle 10">
            <a:extLst>
              <a:ext uri="{FF2B5EF4-FFF2-40B4-BE49-F238E27FC236}">
                <a16:creationId xmlns:a16="http://schemas.microsoft.com/office/drawing/2014/main" id="{A1A559C1-9791-D342-A338-56C07FDC75C7}"/>
              </a:ext>
            </a:extLst>
          </p:cNvPr>
          <p:cNvSpPr/>
          <p:nvPr/>
        </p:nvSpPr>
        <p:spPr>
          <a:xfrm>
            <a:off x="917721" y="6256608"/>
            <a:ext cx="198120" cy="42021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12" name="Rectangle 11" descr="The graphic of three pillars has color-coded pillars to provide a visual cue to some readers as to which pillar a performance measure connects. The color blue is used for the Educate Pillar.">
            <a:extLst>
              <a:ext uri="{FF2B5EF4-FFF2-40B4-BE49-F238E27FC236}">
                <a16:creationId xmlns:a16="http://schemas.microsoft.com/office/drawing/2014/main" id="{CDAB448A-B1A4-4BBA-8487-E3DE950259F2}"/>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14" name="Rectangle 13" descr="The graphic of three pillars has color-coded pillars to provide a visual cue to some readers as to which pillar a performance measure connects. The color orange is used for the Engage Pillar.">
            <a:extLst>
              <a:ext uri="{FF2B5EF4-FFF2-40B4-BE49-F238E27FC236}">
                <a16:creationId xmlns:a16="http://schemas.microsoft.com/office/drawing/2014/main" id="{B89021A1-83AB-45C9-BE0E-8CA6650A3C9C}"/>
              </a:ext>
            </a:extLst>
          </p:cNvPr>
          <p:cNvSpPr/>
          <p:nvPr/>
        </p:nvSpPr>
        <p:spPr>
          <a:xfrm>
            <a:off x="541718" y="6234061"/>
            <a:ext cx="198120" cy="450850"/>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15" name="Content Placeholder 4">
            <a:extLst>
              <a:ext uri="{FF2B5EF4-FFF2-40B4-BE49-F238E27FC236}">
                <a16:creationId xmlns:a16="http://schemas.microsoft.com/office/drawing/2014/main" id="{3EF3DD26-17B8-4382-AA2B-703B563E698C}"/>
              </a:ext>
            </a:extLst>
          </p:cNvPr>
          <p:cNvSpPr txBox="1">
            <a:spLocks/>
          </p:cNvSpPr>
          <p:nvPr/>
        </p:nvSpPr>
        <p:spPr>
          <a:xfrm>
            <a:off x="3889781" y="4145485"/>
            <a:ext cx="2332892" cy="2508134"/>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lvl="3"/>
            <a:r>
              <a:rPr lang="en-US" dirty="0"/>
              <a:t>The Educate pillar is the primary function of the school system, and 15 of the performance measures are associated with it. The remaining 7 are distributed between the Engage Pillar and the Empower Pillar. </a:t>
            </a:r>
          </a:p>
          <a:p>
            <a:pPr lvl="3"/>
            <a:r>
              <a:rPr lang="en-US" dirty="0"/>
              <a:t>The process of collecting, reviewing, and submitting baseline data (2017-2018) and the Year 1 implementation data (2018-2019) of the Charles City County Strategic Plan revealed</a:t>
            </a:r>
          </a:p>
        </p:txBody>
      </p:sp>
    </p:spTree>
    <p:extLst>
      <p:ext uri="{BB962C8B-B14F-4D97-AF65-F5344CB8AC3E}">
        <p14:creationId xmlns:p14="http://schemas.microsoft.com/office/powerpoint/2010/main" val="35623631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EB8421-E920-439C-9573-5093DEA1FF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66040" y="332305"/>
            <a:ext cx="1787355" cy="1370650"/>
          </a:xfrm>
          <a:prstGeom prst="rect">
            <a:avLst/>
          </a:prstGeom>
        </p:spPr>
      </p:pic>
      <p:sp>
        <p:nvSpPr>
          <p:cNvPr id="8" name="Title 1">
            <a:extLst>
              <a:ext uri="{FF2B5EF4-FFF2-40B4-BE49-F238E27FC236}">
                <a16:creationId xmlns:a16="http://schemas.microsoft.com/office/drawing/2014/main" id="{8BC47C57-A995-4C57-82DC-FD1838FAA4E0}"/>
              </a:ext>
            </a:extLst>
          </p:cNvPr>
          <p:cNvSpPr txBox="1">
            <a:spLocks/>
          </p:cNvSpPr>
          <p:nvPr/>
        </p:nvSpPr>
        <p:spPr>
          <a:xfrm>
            <a:off x="590604" y="1702954"/>
            <a:ext cx="6248400" cy="1695849"/>
          </a:xfrm>
          <a:prstGeom prst="rect">
            <a:avLst/>
          </a:prstGeom>
        </p:spPr>
        <p:txBody>
          <a:bodyPr vert="horz" wrap="square" lIns="0" tIns="0" rIns="0" bIns="0" rtlCol="0" anchor="t">
            <a:spAutoFit/>
          </a:bodyPr>
          <a:lstStyle>
            <a:lvl1pPr algn="l" defTabSz="914400" rtl="0" eaLnBrk="1" latinLnBrk="0" hangingPunct="1">
              <a:lnSpc>
                <a:spcPct val="95000"/>
              </a:lnSpc>
              <a:spcBef>
                <a:spcPct val="0"/>
              </a:spcBef>
              <a:buNone/>
              <a:defRPr sz="5800" b="1" kern="100" spc="-200" baseline="0">
                <a:solidFill>
                  <a:schemeClr val="bg1"/>
                </a:solidFill>
                <a:latin typeface="+mj-lt"/>
                <a:ea typeface="+mj-ea"/>
                <a:cs typeface="+mj-cs"/>
              </a:defRPr>
            </a:lvl1pPr>
          </a:lstStyle>
          <a:p>
            <a:r>
              <a:rPr lang="en-US" sz="9600" dirty="0">
                <a:solidFill>
                  <a:schemeClr val="accent6"/>
                </a:solidFill>
                <a:effectLst>
                  <a:outerShdw blurRad="38100" dist="38100" dir="2700000" algn="tl">
                    <a:srgbClr val="000000">
                      <a:alpha val="43137"/>
                    </a:srgbClr>
                  </a:outerShdw>
                </a:effectLst>
              </a:rPr>
              <a:t>Empower</a:t>
            </a:r>
            <a:br>
              <a:rPr lang="en-US" dirty="0">
                <a:solidFill>
                  <a:srgbClr val="FFC000"/>
                </a:solidFill>
              </a:rPr>
            </a:br>
            <a:endParaRPr lang="en-US" sz="2000" dirty="0">
              <a:solidFill>
                <a:srgbClr val="FFC000"/>
              </a:solidFill>
            </a:endParaRPr>
          </a:p>
        </p:txBody>
      </p:sp>
      <p:sp>
        <p:nvSpPr>
          <p:cNvPr id="9" name="Rectangle 8">
            <a:extLst>
              <a:ext uri="{FF2B5EF4-FFF2-40B4-BE49-F238E27FC236}">
                <a16:creationId xmlns:a16="http://schemas.microsoft.com/office/drawing/2014/main" id="{9A980388-83D4-45D6-B02C-DB0CD4EB89B7}"/>
              </a:ext>
            </a:extLst>
          </p:cNvPr>
          <p:cNvSpPr/>
          <p:nvPr/>
        </p:nvSpPr>
        <p:spPr>
          <a:xfrm>
            <a:off x="8087850" y="790575"/>
            <a:ext cx="309113" cy="7239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2" name="Rectangle 1">
            <a:extLst>
              <a:ext uri="{FF2B5EF4-FFF2-40B4-BE49-F238E27FC236}">
                <a16:creationId xmlns:a16="http://schemas.microsoft.com/office/drawing/2014/main" id="{3FD69F37-C255-453C-A190-3F8E416B3407}"/>
              </a:ext>
            </a:extLst>
          </p:cNvPr>
          <p:cNvSpPr/>
          <p:nvPr/>
        </p:nvSpPr>
        <p:spPr>
          <a:xfrm>
            <a:off x="590604" y="3295480"/>
            <a:ext cx="8241759" cy="1815882"/>
          </a:xfrm>
          <a:prstGeom prst="rect">
            <a:avLst/>
          </a:prstGeom>
        </p:spPr>
        <p:txBody>
          <a:bodyPr wrap="square">
            <a:spAutoFit/>
          </a:bodyPr>
          <a:lstStyle/>
          <a:p>
            <a:r>
              <a:rPr lang="en-US" sz="2800" b="1" i="1" dirty="0">
                <a:latin typeface="+mj-lt"/>
                <a:ea typeface="Calibri" panose="020F0502020204030204" pitchFamily="34" charset="0"/>
                <a:cs typeface="Microsoft New Tai Lue" panose="020B0502040204020203" pitchFamily="34" charset="0"/>
              </a:rPr>
              <a:t>Enable stakeholders to understand their vital role in the success of the school division by leveraging their position as esteemed members of the educational community.</a:t>
            </a:r>
            <a:endParaRPr lang="en-US" sz="2800" i="1" dirty="0">
              <a:latin typeface="+mj-lt"/>
              <a:cs typeface="Microsoft New Tai Lue" panose="020B0502040204020203" pitchFamily="34" charset="0"/>
            </a:endParaRPr>
          </a:p>
        </p:txBody>
      </p:sp>
      <p:sp>
        <p:nvSpPr>
          <p:cNvPr id="3" name="Rectangle 2">
            <a:extLst>
              <a:ext uri="{FF2B5EF4-FFF2-40B4-BE49-F238E27FC236}">
                <a16:creationId xmlns:a16="http://schemas.microsoft.com/office/drawing/2014/main" id="{C7168CDC-3DCE-4EF2-8E9A-84D26EB42E8E}"/>
              </a:ext>
            </a:extLst>
          </p:cNvPr>
          <p:cNvSpPr/>
          <p:nvPr/>
        </p:nvSpPr>
        <p:spPr>
          <a:xfrm>
            <a:off x="590604" y="5548393"/>
            <a:ext cx="8119443" cy="294468"/>
          </a:xfrm>
          <a:prstGeom prst="rect">
            <a:avLst/>
          </a:prstGeom>
          <a:solidFill>
            <a:schemeClr val="tx1">
              <a:lumMod val="50000"/>
              <a:lumOff val="50000"/>
            </a:schemeClr>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accent1"/>
              </a:solidFill>
              <a:latin typeface="+mj-lt"/>
            </a:endParaRPr>
          </a:p>
        </p:txBody>
      </p:sp>
    </p:spTree>
    <p:extLst>
      <p:ext uri="{BB962C8B-B14F-4D97-AF65-F5344CB8AC3E}">
        <p14:creationId xmlns:p14="http://schemas.microsoft.com/office/powerpoint/2010/main" val="1200770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9ECFCE4-D9EC-4738-BF3D-A8045C934491}"/>
              </a:ext>
            </a:extLst>
          </p:cNvPr>
          <p:cNvSpPr>
            <a:spLocks noGrp="1"/>
          </p:cNvSpPr>
          <p:nvPr>
            <p:ph type="title"/>
          </p:nvPr>
        </p:nvSpPr>
        <p:spPr>
          <a:xfrm>
            <a:off x="457200" y="685800"/>
            <a:ext cx="2420350" cy="1228028"/>
          </a:xfrm>
        </p:spPr>
        <p:txBody>
          <a:bodyPr/>
          <a:lstStyle/>
          <a:p>
            <a:r>
              <a:rPr lang="en-US" dirty="0"/>
              <a:t>Teachers are Active Participants on School Committees</a:t>
            </a:r>
          </a:p>
        </p:txBody>
      </p:sp>
      <p:graphicFrame>
        <p:nvGraphicFramePr>
          <p:cNvPr id="9" name="Content Placeholder 8">
            <a:extLst>
              <a:ext uri="{FF2B5EF4-FFF2-40B4-BE49-F238E27FC236}">
                <a16:creationId xmlns:a16="http://schemas.microsoft.com/office/drawing/2014/main" id="{C03E9AC3-AAD5-0A4B-B225-70A47ACA38B9}"/>
              </a:ext>
            </a:extLst>
          </p:cNvPr>
          <p:cNvGraphicFramePr>
            <a:graphicFrameLocks noGrp="1"/>
          </p:cNvGraphicFramePr>
          <p:nvPr>
            <p:ph idx="11"/>
            <p:extLst>
              <p:ext uri="{D42A27DB-BD31-4B8C-83A1-F6EECF244321}">
                <p14:modId xmlns:p14="http://schemas.microsoft.com/office/powerpoint/2010/main" val="1526088298"/>
              </p:ext>
            </p:extLst>
          </p:nvPr>
        </p:nvGraphicFramePr>
        <p:xfrm>
          <a:off x="2977350" y="845936"/>
          <a:ext cx="5724567" cy="3492552"/>
        </p:xfrm>
        <a:graphic>
          <a:graphicData uri="http://schemas.openxmlformats.org/drawingml/2006/table">
            <a:tbl>
              <a:tblPr firstRow="1" bandRow="1">
                <a:tableStyleId>{5C22544A-7EE6-4342-B048-85BDC9FD1C3A}</a:tableStyleId>
              </a:tblPr>
              <a:tblGrid>
                <a:gridCol w="1913964">
                  <a:extLst>
                    <a:ext uri="{9D8B030D-6E8A-4147-A177-3AD203B41FA5}">
                      <a16:colId xmlns:a16="http://schemas.microsoft.com/office/drawing/2014/main" val="1822032638"/>
                    </a:ext>
                  </a:extLst>
                </a:gridCol>
                <a:gridCol w="3810603">
                  <a:extLst>
                    <a:ext uri="{9D8B030D-6E8A-4147-A177-3AD203B41FA5}">
                      <a16:colId xmlns:a16="http://schemas.microsoft.com/office/drawing/2014/main" val="4203054969"/>
                    </a:ext>
                  </a:extLst>
                </a:gridCol>
              </a:tblGrid>
              <a:tr h="377016">
                <a:tc gridSpan="2">
                  <a:txBody>
                    <a:bodyPr/>
                    <a:lstStyle/>
                    <a:p>
                      <a:pPr algn="ctr"/>
                      <a:r>
                        <a:rPr lang="en-US" sz="1100" dirty="0"/>
                        <a:t>Elementary School </a:t>
                      </a:r>
                    </a:p>
                  </a:txBody>
                  <a:tcPr/>
                </a:tc>
                <a:tc hMerge="1">
                  <a:txBody>
                    <a:bodyPr/>
                    <a:lstStyle/>
                    <a:p>
                      <a:endParaRPr lang="en-US" dirty="0"/>
                    </a:p>
                  </a:txBody>
                  <a:tcPr/>
                </a:tc>
                <a:extLst>
                  <a:ext uri="{0D108BD9-81ED-4DB2-BD59-A6C34878D82A}">
                    <a16:rowId xmlns:a16="http://schemas.microsoft.com/office/drawing/2014/main" val="2058902666"/>
                  </a:ext>
                </a:extLst>
              </a:tr>
              <a:tr h="377016">
                <a:tc>
                  <a:txBody>
                    <a:bodyPr/>
                    <a:lstStyle/>
                    <a:p>
                      <a:r>
                        <a:rPr lang="en-US" sz="1100" dirty="0"/>
                        <a:t>Math Committee</a:t>
                      </a:r>
                    </a:p>
                  </a:txBody>
                  <a:tcPr/>
                </a:tc>
                <a:tc>
                  <a:txBody>
                    <a:bodyPr/>
                    <a:lstStyle/>
                    <a:p>
                      <a:r>
                        <a:rPr lang="en-US" sz="1100" dirty="0"/>
                        <a:t>                                            </a:t>
                      </a:r>
                    </a:p>
                  </a:txBody>
                  <a:tcPr/>
                </a:tc>
                <a:extLst>
                  <a:ext uri="{0D108BD9-81ED-4DB2-BD59-A6C34878D82A}">
                    <a16:rowId xmlns:a16="http://schemas.microsoft.com/office/drawing/2014/main" val="3222201770"/>
                  </a:ext>
                </a:extLst>
              </a:tr>
              <a:tr h="377016">
                <a:tc>
                  <a:txBody>
                    <a:bodyPr/>
                    <a:lstStyle/>
                    <a:p>
                      <a:r>
                        <a:rPr lang="en-US" sz="1100" dirty="0"/>
                        <a:t>Literacy Committee</a:t>
                      </a:r>
                    </a:p>
                  </a:txBody>
                  <a:tcPr/>
                </a:tc>
                <a:tc>
                  <a:txBody>
                    <a:bodyPr/>
                    <a:lstStyle/>
                    <a:p>
                      <a:endParaRPr lang="en-US" sz="1100" dirty="0"/>
                    </a:p>
                  </a:txBody>
                  <a:tcPr/>
                </a:tc>
                <a:extLst>
                  <a:ext uri="{0D108BD9-81ED-4DB2-BD59-A6C34878D82A}">
                    <a16:rowId xmlns:a16="http://schemas.microsoft.com/office/drawing/2014/main" val="3444818977"/>
                  </a:ext>
                </a:extLst>
              </a:tr>
              <a:tr h="377016">
                <a:tc>
                  <a:txBody>
                    <a:bodyPr/>
                    <a:lstStyle/>
                    <a:p>
                      <a:r>
                        <a:rPr lang="en-US" sz="1100" dirty="0"/>
                        <a:t>Attendance Committee</a:t>
                      </a:r>
                    </a:p>
                  </a:txBody>
                  <a:tcPr/>
                </a:tc>
                <a:tc>
                  <a:txBody>
                    <a:bodyPr/>
                    <a:lstStyle/>
                    <a:p>
                      <a:endParaRPr lang="en-US" sz="1100" dirty="0"/>
                    </a:p>
                  </a:txBody>
                  <a:tcPr/>
                </a:tc>
                <a:extLst>
                  <a:ext uri="{0D108BD9-81ED-4DB2-BD59-A6C34878D82A}">
                    <a16:rowId xmlns:a16="http://schemas.microsoft.com/office/drawing/2014/main" val="1340823283"/>
                  </a:ext>
                </a:extLst>
              </a:tr>
              <a:tr h="377016">
                <a:tc>
                  <a:txBody>
                    <a:bodyPr/>
                    <a:lstStyle/>
                    <a:p>
                      <a:r>
                        <a:rPr lang="en-US" sz="1100" dirty="0"/>
                        <a:t>School Events Committee</a:t>
                      </a:r>
                    </a:p>
                  </a:txBody>
                  <a:tcPr/>
                </a:tc>
                <a:tc>
                  <a:txBody>
                    <a:bodyPr/>
                    <a:lstStyle/>
                    <a:p>
                      <a:endParaRPr lang="en-US" sz="1100" dirty="0"/>
                    </a:p>
                  </a:txBody>
                  <a:tcPr/>
                </a:tc>
                <a:extLst>
                  <a:ext uri="{0D108BD9-81ED-4DB2-BD59-A6C34878D82A}">
                    <a16:rowId xmlns:a16="http://schemas.microsoft.com/office/drawing/2014/main" val="2196414599"/>
                  </a:ext>
                </a:extLst>
              </a:tr>
              <a:tr h="3605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Student Spirit Activities Committee</a:t>
                      </a:r>
                    </a:p>
                  </a:txBody>
                  <a:tcPr/>
                </a:tc>
                <a:tc>
                  <a:txBody>
                    <a:bodyPr/>
                    <a:lstStyle/>
                    <a:p>
                      <a:endParaRPr lang="en-US" sz="1100" dirty="0"/>
                    </a:p>
                  </a:txBody>
                  <a:tcPr/>
                </a:tc>
                <a:extLst>
                  <a:ext uri="{0D108BD9-81ED-4DB2-BD59-A6C34878D82A}">
                    <a16:rowId xmlns:a16="http://schemas.microsoft.com/office/drawing/2014/main" val="3537938741"/>
                  </a:ext>
                </a:extLst>
              </a:tr>
              <a:tr h="377016">
                <a:tc>
                  <a:txBody>
                    <a:bodyPr/>
                    <a:lstStyle/>
                    <a:p>
                      <a:r>
                        <a:rPr lang="en-US" sz="1100" dirty="0"/>
                        <a:t>Senior Activities Committee</a:t>
                      </a:r>
                    </a:p>
                  </a:txBody>
                  <a:tcPr/>
                </a:tc>
                <a:tc>
                  <a:txBody>
                    <a:bodyPr/>
                    <a:lstStyle/>
                    <a:p>
                      <a:endParaRPr lang="en-US" sz="1100" dirty="0"/>
                    </a:p>
                  </a:txBody>
                  <a:tcPr/>
                </a:tc>
                <a:extLst>
                  <a:ext uri="{0D108BD9-81ED-4DB2-BD59-A6C34878D82A}">
                    <a16:rowId xmlns:a16="http://schemas.microsoft.com/office/drawing/2014/main" val="1595250439"/>
                  </a:ext>
                </a:extLst>
              </a:tr>
              <a:tr h="377016">
                <a:tc>
                  <a:txBody>
                    <a:bodyPr/>
                    <a:lstStyle/>
                    <a:p>
                      <a:r>
                        <a:rPr lang="en-US" sz="1100" dirty="0"/>
                        <a:t>Parent Night Committee</a:t>
                      </a:r>
                    </a:p>
                  </a:txBody>
                  <a:tcPr/>
                </a:tc>
                <a:tc>
                  <a:txBody>
                    <a:bodyPr/>
                    <a:lstStyle/>
                    <a:p>
                      <a:endParaRPr lang="en-US" sz="1100" dirty="0"/>
                    </a:p>
                  </a:txBody>
                  <a:tcPr/>
                </a:tc>
                <a:extLst>
                  <a:ext uri="{0D108BD9-81ED-4DB2-BD59-A6C34878D82A}">
                    <a16:rowId xmlns:a16="http://schemas.microsoft.com/office/drawing/2014/main" val="2040166689"/>
                  </a:ext>
                </a:extLst>
              </a:tr>
              <a:tr h="377016">
                <a:tc>
                  <a:txBody>
                    <a:bodyPr/>
                    <a:lstStyle/>
                    <a:p>
                      <a:r>
                        <a:rPr lang="en-US" sz="1100" dirty="0"/>
                        <a:t>School Programs Committee</a:t>
                      </a:r>
                    </a:p>
                  </a:txBody>
                  <a:tcPr/>
                </a:tc>
                <a:tc>
                  <a:txBody>
                    <a:bodyPr/>
                    <a:lstStyle/>
                    <a:p>
                      <a:endParaRPr lang="en-US" sz="1100" dirty="0"/>
                    </a:p>
                  </a:txBody>
                  <a:tcPr/>
                </a:tc>
                <a:extLst>
                  <a:ext uri="{0D108BD9-81ED-4DB2-BD59-A6C34878D82A}">
                    <a16:rowId xmlns:a16="http://schemas.microsoft.com/office/drawing/2014/main" val="2393344738"/>
                  </a:ext>
                </a:extLst>
              </a:tr>
            </a:tbl>
          </a:graphicData>
        </a:graphic>
      </p:graphicFrame>
      <p:sp>
        <p:nvSpPr>
          <p:cNvPr id="8" name="TextBox 7">
            <a:extLst>
              <a:ext uri="{FF2B5EF4-FFF2-40B4-BE49-F238E27FC236}">
                <a16:creationId xmlns:a16="http://schemas.microsoft.com/office/drawing/2014/main" id="{3D8412BA-633D-4C54-842B-68C3E2C3BC9E}"/>
              </a:ext>
            </a:extLst>
          </p:cNvPr>
          <p:cNvSpPr txBox="1"/>
          <p:nvPr/>
        </p:nvSpPr>
        <p:spPr>
          <a:xfrm>
            <a:off x="811763" y="6407150"/>
            <a:ext cx="368710" cy="246221"/>
          </a:xfrm>
          <a:prstGeom prst="rect">
            <a:avLst/>
          </a:prstGeom>
          <a:noFill/>
        </p:spPr>
        <p:txBody>
          <a:bodyPr wrap="square" rtlCol="0">
            <a:spAutoFit/>
          </a:bodyPr>
          <a:lstStyle/>
          <a:p>
            <a:r>
              <a:rPr lang="en-US" sz="1000" dirty="0"/>
              <a:t> 20</a:t>
            </a:r>
          </a:p>
        </p:txBody>
      </p:sp>
      <p:pic>
        <p:nvPicPr>
          <p:cNvPr id="11" name="Content Placeholder 10" descr="Professor">
            <a:extLst>
              <a:ext uri="{FF2B5EF4-FFF2-40B4-BE49-F238E27FC236}">
                <a16:creationId xmlns:a16="http://schemas.microsoft.com/office/drawing/2014/main" id="{56372FC4-9F0C-644B-AA8B-89C9933CAF9B}"/>
              </a:ext>
            </a:extLst>
          </p:cNvPr>
          <p:cNvPicPr>
            <a:picLocks noGrp="1" noChangeAspect="1"/>
          </p:cNvPicPr>
          <p:nvPr>
            <p:ph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37785" y="1192723"/>
            <a:ext cx="396698" cy="396698"/>
          </a:xfrm>
        </p:spPr>
      </p:pic>
      <p:pic>
        <p:nvPicPr>
          <p:cNvPr id="12" name="Content Placeholder 10" descr="Professor">
            <a:extLst>
              <a:ext uri="{FF2B5EF4-FFF2-40B4-BE49-F238E27FC236}">
                <a16:creationId xmlns:a16="http://schemas.microsoft.com/office/drawing/2014/main" id="{1095D047-37CB-AF47-9354-0F3CDAA3F5B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52033" y="1184581"/>
            <a:ext cx="396698" cy="396698"/>
          </a:xfrm>
          <a:prstGeom prst="rect">
            <a:avLst/>
          </a:prstGeom>
        </p:spPr>
      </p:pic>
      <p:pic>
        <p:nvPicPr>
          <p:cNvPr id="13" name="Content Placeholder 10" descr="Professor">
            <a:extLst>
              <a:ext uri="{FF2B5EF4-FFF2-40B4-BE49-F238E27FC236}">
                <a16:creationId xmlns:a16="http://schemas.microsoft.com/office/drawing/2014/main" id="{70D9773D-81E7-0145-8970-9E9B406964E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63149" y="1188603"/>
            <a:ext cx="396698" cy="396698"/>
          </a:xfrm>
          <a:prstGeom prst="rect">
            <a:avLst/>
          </a:prstGeom>
        </p:spPr>
      </p:pic>
      <p:pic>
        <p:nvPicPr>
          <p:cNvPr id="14" name="Content Placeholder 10" descr="Professor">
            <a:extLst>
              <a:ext uri="{FF2B5EF4-FFF2-40B4-BE49-F238E27FC236}">
                <a16:creationId xmlns:a16="http://schemas.microsoft.com/office/drawing/2014/main" id="{E4A8BE1B-4B4E-204B-9114-79A952EC4B2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6650" y="1195761"/>
            <a:ext cx="396698" cy="396698"/>
          </a:xfrm>
          <a:prstGeom prst="rect">
            <a:avLst/>
          </a:prstGeom>
        </p:spPr>
      </p:pic>
      <p:pic>
        <p:nvPicPr>
          <p:cNvPr id="15" name="Content Placeholder 10" descr="Professor">
            <a:extLst>
              <a:ext uri="{FF2B5EF4-FFF2-40B4-BE49-F238E27FC236}">
                <a16:creationId xmlns:a16="http://schemas.microsoft.com/office/drawing/2014/main" id="{D6AD3ABD-8834-7847-9414-9F9EB877B9C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4555" y="1210275"/>
            <a:ext cx="396698" cy="396698"/>
          </a:xfrm>
          <a:prstGeom prst="rect">
            <a:avLst/>
          </a:prstGeom>
        </p:spPr>
      </p:pic>
      <p:pic>
        <p:nvPicPr>
          <p:cNvPr id="16" name="Content Placeholder 10" descr="Professor">
            <a:extLst>
              <a:ext uri="{FF2B5EF4-FFF2-40B4-BE49-F238E27FC236}">
                <a16:creationId xmlns:a16="http://schemas.microsoft.com/office/drawing/2014/main" id="{BEE683C8-E370-334C-9C87-E1B49210C8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744923" y="1195761"/>
            <a:ext cx="396698" cy="396698"/>
          </a:xfrm>
          <a:prstGeom prst="rect">
            <a:avLst/>
          </a:prstGeom>
        </p:spPr>
      </p:pic>
      <p:pic>
        <p:nvPicPr>
          <p:cNvPr id="17" name="Content Placeholder 10" descr="Professor">
            <a:extLst>
              <a:ext uri="{FF2B5EF4-FFF2-40B4-BE49-F238E27FC236}">
                <a16:creationId xmlns:a16="http://schemas.microsoft.com/office/drawing/2014/main" id="{96F0CC64-B095-A546-9946-2442B525604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6086" y="1195761"/>
            <a:ext cx="396698" cy="396698"/>
          </a:xfrm>
          <a:prstGeom prst="rect">
            <a:avLst/>
          </a:prstGeom>
        </p:spPr>
      </p:pic>
      <p:pic>
        <p:nvPicPr>
          <p:cNvPr id="18" name="Content Placeholder 10" descr="Professor">
            <a:extLst>
              <a:ext uri="{FF2B5EF4-FFF2-40B4-BE49-F238E27FC236}">
                <a16:creationId xmlns:a16="http://schemas.microsoft.com/office/drawing/2014/main" id="{1DC4860F-225D-5845-B421-A1D26E46B1F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4940" y="1557401"/>
            <a:ext cx="396698" cy="396698"/>
          </a:xfrm>
          <a:prstGeom prst="rect">
            <a:avLst/>
          </a:prstGeom>
        </p:spPr>
      </p:pic>
      <p:pic>
        <p:nvPicPr>
          <p:cNvPr id="19" name="Content Placeholder 10" descr="Professor">
            <a:extLst>
              <a:ext uri="{FF2B5EF4-FFF2-40B4-BE49-F238E27FC236}">
                <a16:creationId xmlns:a16="http://schemas.microsoft.com/office/drawing/2014/main" id="{CEFD5EC7-70BD-394E-ADFA-D9BA07D52E1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74928" y="1548325"/>
            <a:ext cx="396698" cy="396698"/>
          </a:xfrm>
          <a:prstGeom prst="rect">
            <a:avLst/>
          </a:prstGeom>
        </p:spPr>
      </p:pic>
      <p:pic>
        <p:nvPicPr>
          <p:cNvPr id="20" name="Content Placeholder 10" descr="Professor">
            <a:extLst>
              <a:ext uri="{FF2B5EF4-FFF2-40B4-BE49-F238E27FC236}">
                <a16:creationId xmlns:a16="http://schemas.microsoft.com/office/drawing/2014/main" id="{DEAA3EF1-A999-D74C-908E-7D2E4866D37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1787" y="1558610"/>
            <a:ext cx="396698" cy="396698"/>
          </a:xfrm>
          <a:prstGeom prst="rect">
            <a:avLst/>
          </a:prstGeom>
        </p:spPr>
      </p:pic>
      <p:pic>
        <p:nvPicPr>
          <p:cNvPr id="21" name="Content Placeholder 10" descr="Professor">
            <a:extLst>
              <a:ext uri="{FF2B5EF4-FFF2-40B4-BE49-F238E27FC236}">
                <a16:creationId xmlns:a16="http://schemas.microsoft.com/office/drawing/2014/main" id="{E996D8D5-4D41-5E45-AB3C-8B72D1BE89E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1404" y="1561032"/>
            <a:ext cx="396698" cy="396698"/>
          </a:xfrm>
          <a:prstGeom prst="rect">
            <a:avLst/>
          </a:prstGeom>
        </p:spPr>
      </p:pic>
      <p:pic>
        <p:nvPicPr>
          <p:cNvPr id="22" name="Content Placeholder 10" descr="Professor">
            <a:extLst>
              <a:ext uri="{FF2B5EF4-FFF2-40B4-BE49-F238E27FC236}">
                <a16:creationId xmlns:a16="http://schemas.microsoft.com/office/drawing/2014/main" id="{2818DD8C-CDD7-C843-8160-FB93E2E17C2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7801" y="1555585"/>
            <a:ext cx="396698" cy="396698"/>
          </a:xfrm>
          <a:prstGeom prst="rect">
            <a:avLst/>
          </a:prstGeom>
        </p:spPr>
      </p:pic>
      <p:pic>
        <p:nvPicPr>
          <p:cNvPr id="23" name="Content Placeholder 10" descr="Professor">
            <a:extLst>
              <a:ext uri="{FF2B5EF4-FFF2-40B4-BE49-F238E27FC236}">
                <a16:creationId xmlns:a16="http://schemas.microsoft.com/office/drawing/2014/main" id="{2C0AB2C8-D11A-9940-801C-2D7F6B0A050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4289" y="1557400"/>
            <a:ext cx="396698" cy="396698"/>
          </a:xfrm>
          <a:prstGeom prst="rect">
            <a:avLst/>
          </a:prstGeom>
        </p:spPr>
      </p:pic>
      <p:pic>
        <p:nvPicPr>
          <p:cNvPr id="24" name="Content Placeholder 10" descr="Professor">
            <a:extLst>
              <a:ext uri="{FF2B5EF4-FFF2-40B4-BE49-F238E27FC236}">
                <a16:creationId xmlns:a16="http://schemas.microsoft.com/office/drawing/2014/main" id="{BC8C77DB-0053-E646-ACAC-FB21EFAD443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19844" y="1555585"/>
            <a:ext cx="396698" cy="396698"/>
          </a:xfrm>
          <a:prstGeom prst="rect">
            <a:avLst/>
          </a:prstGeom>
        </p:spPr>
      </p:pic>
      <p:pic>
        <p:nvPicPr>
          <p:cNvPr id="25" name="Content Placeholder 10" descr="Professor">
            <a:extLst>
              <a:ext uri="{FF2B5EF4-FFF2-40B4-BE49-F238E27FC236}">
                <a16:creationId xmlns:a16="http://schemas.microsoft.com/office/drawing/2014/main" id="{CB20DC2B-7733-634A-B2AB-738EAD29CAF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44941" y="1949289"/>
            <a:ext cx="396698" cy="396698"/>
          </a:xfrm>
          <a:prstGeom prst="rect">
            <a:avLst/>
          </a:prstGeom>
        </p:spPr>
      </p:pic>
      <p:pic>
        <p:nvPicPr>
          <p:cNvPr id="26" name="Content Placeholder 10" descr="Professor">
            <a:extLst>
              <a:ext uri="{FF2B5EF4-FFF2-40B4-BE49-F238E27FC236}">
                <a16:creationId xmlns:a16="http://schemas.microsoft.com/office/drawing/2014/main" id="{AD433067-8138-CA42-B9CF-307B7F59BA4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69487" y="1949291"/>
            <a:ext cx="396698" cy="396698"/>
          </a:xfrm>
          <a:prstGeom prst="rect">
            <a:avLst/>
          </a:prstGeom>
        </p:spPr>
      </p:pic>
      <p:pic>
        <p:nvPicPr>
          <p:cNvPr id="27" name="Content Placeholder 10" descr="Professor">
            <a:extLst>
              <a:ext uri="{FF2B5EF4-FFF2-40B4-BE49-F238E27FC236}">
                <a16:creationId xmlns:a16="http://schemas.microsoft.com/office/drawing/2014/main" id="{1305D5BB-D27D-4440-80ED-F02F6AABD8C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54116" y="1965615"/>
            <a:ext cx="396698" cy="396698"/>
          </a:xfrm>
          <a:prstGeom prst="rect">
            <a:avLst/>
          </a:prstGeom>
        </p:spPr>
      </p:pic>
      <p:pic>
        <p:nvPicPr>
          <p:cNvPr id="28" name="Content Placeholder 10" descr="Professor">
            <a:extLst>
              <a:ext uri="{FF2B5EF4-FFF2-40B4-BE49-F238E27FC236}">
                <a16:creationId xmlns:a16="http://schemas.microsoft.com/office/drawing/2014/main" id="{46584347-ACB1-334E-965F-C11BB2C41CE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71401" y="1960179"/>
            <a:ext cx="396698" cy="396698"/>
          </a:xfrm>
          <a:prstGeom prst="rect">
            <a:avLst/>
          </a:prstGeom>
        </p:spPr>
      </p:pic>
      <p:pic>
        <p:nvPicPr>
          <p:cNvPr id="29" name="Content Placeholder 10" descr="Professor">
            <a:extLst>
              <a:ext uri="{FF2B5EF4-FFF2-40B4-BE49-F238E27FC236}">
                <a16:creationId xmlns:a16="http://schemas.microsoft.com/office/drawing/2014/main" id="{705B9FEE-0956-4047-985F-875A7523FE9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77804" y="1949293"/>
            <a:ext cx="396698" cy="396698"/>
          </a:xfrm>
          <a:prstGeom prst="rect">
            <a:avLst/>
          </a:prstGeom>
        </p:spPr>
      </p:pic>
      <p:pic>
        <p:nvPicPr>
          <p:cNvPr id="30" name="Content Placeholder 10" descr="Professor">
            <a:extLst>
              <a:ext uri="{FF2B5EF4-FFF2-40B4-BE49-F238E27FC236}">
                <a16:creationId xmlns:a16="http://schemas.microsoft.com/office/drawing/2014/main" id="{C60E6490-7CB1-5942-BCE1-6FE679B7B1F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44286" y="1932961"/>
            <a:ext cx="396698" cy="396698"/>
          </a:xfrm>
          <a:prstGeom prst="rect">
            <a:avLst/>
          </a:prstGeom>
        </p:spPr>
      </p:pic>
      <p:pic>
        <p:nvPicPr>
          <p:cNvPr id="31" name="Content Placeholder 10" descr="Professor">
            <a:extLst>
              <a:ext uri="{FF2B5EF4-FFF2-40B4-BE49-F238E27FC236}">
                <a16:creationId xmlns:a16="http://schemas.microsoft.com/office/drawing/2014/main" id="{6E6D99D1-6CB3-5B41-8229-BC606BAA0BD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05331" y="1932965"/>
            <a:ext cx="396698" cy="396698"/>
          </a:xfrm>
          <a:prstGeom prst="rect">
            <a:avLst/>
          </a:prstGeom>
        </p:spPr>
      </p:pic>
      <p:pic>
        <p:nvPicPr>
          <p:cNvPr id="32" name="Content Placeholder 10" descr="Professor">
            <a:extLst>
              <a:ext uri="{FF2B5EF4-FFF2-40B4-BE49-F238E27FC236}">
                <a16:creationId xmlns:a16="http://schemas.microsoft.com/office/drawing/2014/main" id="{77ACF9B0-A566-5246-B114-D0A0BC7BEA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59454" y="2310333"/>
            <a:ext cx="396698" cy="396698"/>
          </a:xfrm>
          <a:prstGeom prst="rect">
            <a:avLst/>
          </a:prstGeom>
        </p:spPr>
      </p:pic>
      <p:pic>
        <p:nvPicPr>
          <p:cNvPr id="33" name="Content Placeholder 10" descr="Professor">
            <a:extLst>
              <a:ext uri="{FF2B5EF4-FFF2-40B4-BE49-F238E27FC236}">
                <a16:creationId xmlns:a16="http://schemas.microsoft.com/office/drawing/2014/main" id="{2974D969-D0F9-8A40-AB73-96648B95C1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84003" y="2339359"/>
            <a:ext cx="396698" cy="396698"/>
          </a:xfrm>
          <a:prstGeom prst="rect">
            <a:avLst/>
          </a:prstGeom>
        </p:spPr>
      </p:pic>
      <p:pic>
        <p:nvPicPr>
          <p:cNvPr id="37" name="Content Placeholder 10" descr="Professor">
            <a:extLst>
              <a:ext uri="{FF2B5EF4-FFF2-40B4-BE49-F238E27FC236}">
                <a16:creationId xmlns:a16="http://schemas.microsoft.com/office/drawing/2014/main" id="{16F94AF0-5BAC-B245-8859-18D500B1AED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0446" y="2339362"/>
            <a:ext cx="396698" cy="396698"/>
          </a:xfrm>
          <a:prstGeom prst="rect">
            <a:avLst/>
          </a:prstGeom>
        </p:spPr>
      </p:pic>
      <p:pic>
        <p:nvPicPr>
          <p:cNvPr id="38" name="Content Placeholder 10" descr="Professor">
            <a:extLst>
              <a:ext uri="{FF2B5EF4-FFF2-40B4-BE49-F238E27FC236}">
                <a16:creationId xmlns:a16="http://schemas.microsoft.com/office/drawing/2014/main" id="{34AD503E-B6FC-7E46-9A1F-36BD0896D83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67777" y="2339367"/>
            <a:ext cx="396698" cy="396698"/>
          </a:xfrm>
          <a:prstGeom prst="rect">
            <a:avLst/>
          </a:prstGeom>
        </p:spPr>
      </p:pic>
      <p:pic>
        <p:nvPicPr>
          <p:cNvPr id="39" name="Content Placeholder 10" descr="Professor">
            <a:extLst>
              <a:ext uri="{FF2B5EF4-FFF2-40B4-BE49-F238E27FC236}">
                <a16:creationId xmlns:a16="http://schemas.microsoft.com/office/drawing/2014/main" id="{1C99378A-3656-C94D-9389-69730343066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88689" y="2339366"/>
            <a:ext cx="396698" cy="396698"/>
          </a:xfrm>
          <a:prstGeom prst="rect">
            <a:avLst/>
          </a:prstGeom>
        </p:spPr>
      </p:pic>
      <p:pic>
        <p:nvPicPr>
          <p:cNvPr id="40" name="Content Placeholder 10" descr="Professor">
            <a:extLst>
              <a:ext uri="{FF2B5EF4-FFF2-40B4-BE49-F238E27FC236}">
                <a16:creationId xmlns:a16="http://schemas.microsoft.com/office/drawing/2014/main" id="{0045A3FD-5E5D-1545-BB46-BE1E7B7DB79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66065" y="2324851"/>
            <a:ext cx="396698" cy="396698"/>
          </a:xfrm>
          <a:prstGeom prst="rect">
            <a:avLst/>
          </a:prstGeom>
        </p:spPr>
      </p:pic>
      <p:pic>
        <p:nvPicPr>
          <p:cNvPr id="41" name="Content Placeholder 10" descr="Professor">
            <a:extLst>
              <a:ext uri="{FF2B5EF4-FFF2-40B4-BE49-F238E27FC236}">
                <a16:creationId xmlns:a16="http://schemas.microsoft.com/office/drawing/2014/main" id="{7A97A227-496E-2A48-B160-15FB9D8F711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12593" y="2324847"/>
            <a:ext cx="396698" cy="396698"/>
          </a:xfrm>
          <a:prstGeom prst="rect">
            <a:avLst/>
          </a:prstGeom>
        </p:spPr>
      </p:pic>
      <p:pic>
        <p:nvPicPr>
          <p:cNvPr id="43" name="Content Placeholder 10" descr="Professor">
            <a:extLst>
              <a:ext uri="{FF2B5EF4-FFF2-40B4-BE49-F238E27FC236}">
                <a16:creationId xmlns:a16="http://schemas.microsoft.com/office/drawing/2014/main" id="{CAC43FBD-00D7-B44F-8F81-7EDDC50F0FB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69755" y="2696344"/>
            <a:ext cx="396698" cy="396698"/>
          </a:xfrm>
          <a:prstGeom prst="rect">
            <a:avLst/>
          </a:prstGeom>
        </p:spPr>
      </p:pic>
      <p:pic>
        <p:nvPicPr>
          <p:cNvPr id="44" name="Content Placeholder 10" descr="Professor">
            <a:extLst>
              <a:ext uri="{FF2B5EF4-FFF2-40B4-BE49-F238E27FC236}">
                <a16:creationId xmlns:a16="http://schemas.microsoft.com/office/drawing/2014/main" id="{4578398E-F985-684E-BBA4-2753D97163B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3372" y="2701783"/>
            <a:ext cx="396698" cy="396698"/>
          </a:xfrm>
          <a:prstGeom prst="rect">
            <a:avLst/>
          </a:prstGeom>
        </p:spPr>
      </p:pic>
      <p:pic>
        <p:nvPicPr>
          <p:cNvPr id="45" name="Content Placeholder 10" descr="Professor">
            <a:extLst>
              <a:ext uri="{FF2B5EF4-FFF2-40B4-BE49-F238E27FC236}">
                <a16:creationId xmlns:a16="http://schemas.microsoft.com/office/drawing/2014/main" id="{DB502FAA-6AB4-2D44-9641-6C5E77150CA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73488" y="2699971"/>
            <a:ext cx="396698" cy="396698"/>
          </a:xfrm>
          <a:prstGeom prst="rect">
            <a:avLst/>
          </a:prstGeom>
        </p:spPr>
      </p:pic>
      <p:pic>
        <p:nvPicPr>
          <p:cNvPr id="46" name="Content Placeholder 10" descr="Professor">
            <a:extLst>
              <a:ext uri="{FF2B5EF4-FFF2-40B4-BE49-F238E27FC236}">
                <a16:creationId xmlns:a16="http://schemas.microsoft.com/office/drawing/2014/main" id="{00BF5594-6DE8-4C4E-8A2E-06B8E1CA509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0770" y="2701783"/>
            <a:ext cx="396698" cy="396698"/>
          </a:xfrm>
          <a:prstGeom prst="rect">
            <a:avLst/>
          </a:prstGeom>
        </p:spPr>
      </p:pic>
      <p:pic>
        <p:nvPicPr>
          <p:cNvPr id="47" name="Content Placeholder 10" descr="Professor">
            <a:extLst>
              <a:ext uri="{FF2B5EF4-FFF2-40B4-BE49-F238E27FC236}">
                <a16:creationId xmlns:a16="http://schemas.microsoft.com/office/drawing/2014/main" id="{075E4D48-EBA0-7749-B024-FD120FE174F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2449" y="3133741"/>
            <a:ext cx="396698" cy="396698"/>
          </a:xfrm>
          <a:prstGeom prst="rect">
            <a:avLst/>
          </a:prstGeom>
        </p:spPr>
      </p:pic>
      <p:pic>
        <p:nvPicPr>
          <p:cNvPr id="48" name="Content Placeholder 10" descr="Professor">
            <a:extLst>
              <a:ext uri="{FF2B5EF4-FFF2-40B4-BE49-F238E27FC236}">
                <a16:creationId xmlns:a16="http://schemas.microsoft.com/office/drawing/2014/main" id="{1882F9A9-60AA-4142-A6C7-507FB3E2F28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1550" y="3110153"/>
            <a:ext cx="396698" cy="396698"/>
          </a:xfrm>
          <a:prstGeom prst="rect">
            <a:avLst/>
          </a:prstGeom>
        </p:spPr>
      </p:pic>
      <p:pic>
        <p:nvPicPr>
          <p:cNvPr id="49" name="Content Placeholder 10" descr="Professor">
            <a:extLst>
              <a:ext uri="{FF2B5EF4-FFF2-40B4-BE49-F238E27FC236}">
                <a16:creationId xmlns:a16="http://schemas.microsoft.com/office/drawing/2014/main" id="{521FD068-3345-CF4B-B016-018E5B888ED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506" y="3124663"/>
            <a:ext cx="396698" cy="396698"/>
          </a:xfrm>
          <a:prstGeom prst="rect">
            <a:avLst/>
          </a:prstGeom>
        </p:spPr>
      </p:pic>
      <p:pic>
        <p:nvPicPr>
          <p:cNvPr id="50" name="Content Placeholder 10" descr="Professor">
            <a:extLst>
              <a:ext uri="{FF2B5EF4-FFF2-40B4-BE49-F238E27FC236}">
                <a16:creationId xmlns:a16="http://schemas.microsoft.com/office/drawing/2014/main" id="{1B35B8E5-6DF6-F542-A7C7-A2E340D30D2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7138" y="3137365"/>
            <a:ext cx="396698" cy="396698"/>
          </a:xfrm>
          <a:prstGeom prst="rect">
            <a:avLst/>
          </a:prstGeom>
        </p:spPr>
      </p:pic>
      <p:pic>
        <p:nvPicPr>
          <p:cNvPr id="51" name="Content Placeholder 10" descr="Professor">
            <a:extLst>
              <a:ext uri="{FF2B5EF4-FFF2-40B4-BE49-F238E27FC236}">
                <a16:creationId xmlns:a16="http://schemas.microsoft.com/office/drawing/2014/main" id="{1DA962A3-BB4E-B14B-985A-D76A576878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00798" y="3121036"/>
            <a:ext cx="396698" cy="396698"/>
          </a:xfrm>
          <a:prstGeom prst="rect">
            <a:avLst/>
          </a:prstGeom>
        </p:spPr>
      </p:pic>
      <p:pic>
        <p:nvPicPr>
          <p:cNvPr id="52" name="Content Placeholder 10" descr="Professor">
            <a:extLst>
              <a:ext uri="{FF2B5EF4-FFF2-40B4-BE49-F238E27FC236}">
                <a16:creationId xmlns:a16="http://schemas.microsoft.com/office/drawing/2014/main" id="{66DE1BDD-7BBA-9447-BF45-D841BB5A9C1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6961" y="3494343"/>
            <a:ext cx="396698" cy="396698"/>
          </a:xfrm>
          <a:prstGeom prst="rect">
            <a:avLst/>
          </a:prstGeom>
        </p:spPr>
      </p:pic>
      <p:pic>
        <p:nvPicPr>
          <p:cNvPr id="53" name="Content Placeholder 10" descr="Professor">
            <a:extLst>
              <a:ext uri="{FF2B5EF4-FFF2-40B4-BE49-F238E27FC236}">
                <a16:creationId xmlns:a16="http://schemas.microsoft.com/office/drawing/2014/main" id="{9BDCF9CE-C12F-D349-B114-28289EADE10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1548" y="3499783"/>
            <a:ext cx="396698" cy="396698"/>
          </a:xfrm>
          <a:prstGeom prst="rect">
            <a:avLst/>
          </a:prstGeom>
        </p:spPr>
      </p:pic>
      <p:pic>
        <p:nvPicPr>
          <p:cNvPr id="54" name="Content Placeholder 10" descr="Professor">
            <a:extLst>
              <a:ext uri="{FF2B5EF4-FFF2-40B4-BE49-F238E27FC236}">
                <a16:creationId xmlns:a16="http://schemas.microsoft.com/office/drawing/2014/main" id="{0BF62C67-3800-4F40-865E-57F6F779965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2504" y="3499782"/>
            <a:ext cx="396698" cy="396698"/>
          </a:xfrm>
          <a:prstGeom prst="rect">
            <a:avLst/>
          </a:prstGeom>
        </p:spPr>
      </p:pic>
      <p:pic>
        <p:nvPicPr>
          <p:cNvPr id="55" name="Content Placeholder 10" descr="Professor">
            <a:extLst>
              <a:ext uri="{FF2B5EF4-FFF2-40B4-BE49-F238E27FC236}">
                <a16:creationId xmlns:a16="http://schemas.microsoft.com/office/drawing/2014/main" id="{D71ADF1D-EFA2-4446-9CF8-391F2789E0C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1650" y="3497966"/>
            <a:ext cx="396698" cy="396698"/>
          </a:xfrm>
          <a:prstGeom prst="rect">
            <a:avLst/>
          </a:prstGeom>
        </p:spPr>
      </p:pic>
      <p:pic>
        <p:nvPicPr>
          <p:cNvPr id="56" name="Content Placeholder 10" descr="Professor">
            <a:extLst>
              <a:ext uri="{FF2B5EF4-FFF2-40B4-BE49-F238E27FC236}">
                <a16:creationId xmlns:a16="http://schemas.microsoft.com/office/drawing/2014/main" id="{D2292798-237A-444F-9886-625C7636A6D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98348" y="3509889"/>
            <a:ext cx="396698" cy="396698"/>
          </a:xfrm>
          <a:prstGeom prst="rect">
            <a:avLst/>
          </a:prstGeom>
        </p:spPr>
      </p:pic>
      <p:pic>
        <p:nvPicPr>
          <p:cNvPr id="57" name="Content Placeholder 10" descr="Professor">
            <a:extLst>
              <a:ext uri="{FF2B5EF4-FFF2-40B4-BE49-F238E27FC236}">
                <a16:creationId xmlns:a16="http://schemas.microsoft.com/office/drawing/2014/main" id="{F1845EB8-5284-8D4E-8B33-69CA261361F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98775" y="3892715"/>
            <a:ext cx="396698" cy="396698"/>
          </a:xfrm>
          <a:prstGeom prst="rect">
            <a:avLst/>
          </a:prstGeom>
        </p:spPr>
      </p:pic>
      <p:pic>
        <p:nvPicPr>
          <p:cNvPr id="58" name="Content Placeholder 10" descr="Professor">
            <a:extLst>
              <a:ext uri="{FF2B5EF4-FFF2-40B4-BE49-F238E27FC236}">
                <a16:creationId xmlns:a16="http://schemas.microsoft.com/office/drawing/2014/main" id="{53D52324-221E-D845-BE1F-16DF554C295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88849" y="3883641"/>
            <a:ext cx="396698" cy="396698"/>
          </a:xfrm>
          <a:prstGeom prst="rect">
            <a:avLst/>
          </a:prstGeom>
        </p:spPr>
      </p:pic>
      <p:pic>
        <p:nvPicPr>
          <p:cNvPr id="59" name="Content Placeholder 10" descr="Professor">
            <a:extLst>
              <a:ext uri="{FF2B5EF4-FFF2-40B4-BE49-F238E27FC236}">
                <a16:creationId xmlns:a16="http://schemas.microsoft.com/office/drawing/2014/main" id="{36C83280-6B7F-D64D-8CBE-A0E0D20978F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904319" y="3899969"/>
            <a:ext cx="396698" cy="396698"/>
          </a:xfrm>
          <a:prstGeom prst="rect">
            <a:avLst/>
          </a:prstGeom>
        </p:spPr>
      </p:pic>
      <p:pic>
        <p:nvPicPr>
          <p:cNvPr id="60" name="Content Placeholder 10" descr="Professor">
            <a:extLst>
              <a:ext uri="{FF2B5EF4-FFF2-40B4-BE49-F238E27FC236}">
                <a16:creationId xmlns:a16="http://schemas.microsoft.com/office/drawing/2014/main" id="{EF2F8C37-7CE9-364E-9CA8-3CA9FBA9877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301650" y="3887266"/>
            <a:ext cx="396698" cy="396698"/>
          </a:xfrm>
          <a:prstGeom prst="rect">
            <a:avLst/>
          </a:prstGeom>
        </p:spPr>
      </p:pic>
      <p:graphicFrame>
        <p:nvGraphicFramePr>
          <p:cNvPr id="5" name="Table 4">
            <a:extLst>
              <a:ext uri="{FF2B5EF4-FFF2-40B4-BE49-F238E27FC236}">
                <a16:creationId xmlns:a16="http://schemas.microsoft.com/office/drawing/2014/main" id="{4B82E0B0-D12C-8E4F-9D27-A66F775C30A7}"/>
              </a:ext>
            </a:extLst>
          </p:cNvPr>
          <p:cNvGraphicFramePr>
            <a:graphicFrameLocks noGrp="1"/>
          </p:cNvGraphicFramePr>
          <p:nvPr>
            <p:extLst>
              <p:ext uri="{D42A27DB-BD31-4B8C-83A1-F6EECF244321}">
                <p14:modId xmlns:p14="http://schemas.microsoft.com/office/powerpoint/2010/main" val="1664789745"/>
              </p:ext>
            </p:extLst>
          </p:nvPr>
        </p:nvGraphicFramePr>
        <p:xfrm>
          <a:off x="7454923" y="4892397"/>
          <a:ext cx="1552295" cy="756190"/>
        </p:xfrm>
        <a:graphic>
          <a:graphicData uri="http://schemas.openxmlformats.org/drawingml/2006/table">
            <a:tbl>
              <a:tblPr firstRow="1" bandRow="1">
                <a:tableStyleId>{5C22544A-7EE6-4342-B048-85BDC9FD1C3A}</a:tableStyleId>
              </a:tblPr>
              <a:tblGrid>
                <a:gridCol w="1552295">
                  <a:extLst>
                    <a:ext uri="{9D8B030D-6E8A-4147-A177-3AD203B41FA5}">
                      <a16:colId xmlns:a16="http://schemas.microsoft.com/office/drawing/2014/main" val="2699880497"/>
                    </a:ext>
                  </a:extLst>
                </a:gridCol>
              </a:tblGrid>
              <a:tr h="281722">
                <a:tc>
                  <a:txBody>
                    <a:bodyPr/>
                    <a:lstStyle/>
                    <a:p>
                      <a:pPr algn="ctr"/>
                      <a:r>
                        <a:rPr lang="en-US" sz="1100" dirty="0"/>
                        <a:t>Legend</a:t>
                      </a:r>
                    </a:p>
                  </a:txBody>
                  <a:tcPr/>
                </a:tc>
                <a:extLst>
                  <a:ext uri="{0D108BD9-81ED-4DB2-BD59-A6C34878D82A}">
                    <a16:rowId xmlns:a16="http://schemas.microsoft.com/office/drawing/2014/main" val="1589067015"/>
                  </a:ext>
                </a:extLst>
              </a:tr>
              <a:tr h="474468">
                <a:tc>
                  <a:txBody>
                    <a:bodyPr/>
                    <a:lstStyle/>
                    <a:p>
                      <a:r>
                        <a:rPr lang="en-US" sz="1100" dirty="0"/>
                        <a:t>             = 1 Teacher</a:t>
                      </a:r>
                    </a:p>
                  </a:txBody>
                  <a:tcPr/>
                </a:tc>
                <a:extLst>
                  <a:ext uri="{0D108BD9-81ED-4DB2-BD59-A6C34878D82A}">
                    <a16:rowId xmlns:a16="http://schemas.microsoft.com/office/drawing/2014/main" val="2607902691"/>
                  </a:ext>
                </a:extLst>
              </a:tr>
            </a:tbl>
          </a:graphicData>
        </a:graphic>
      </p:graphicFrame>
      <p:pic>
        <p:nvPicPr>
          <p:cNvPr id="61" name="Content Placeholder 10" descr="Professor">
            <a:extLst>
              <a:ext uri="{FF2B5EF4-FFF2-40B4-BE49-F238E27FC236}">
                <a16:creationId xmlns:a16="http://schemas.microsoft.com/office/drawing/2014/main" id="{2FDCAA4D-3D71-9C4F-8139-B576230C36C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19636" y="5213795"/>
            <a:ext cx="396698" cy="396698"/>
          </a:xfrm>
          <a:prstGeom prst="rect">
            <a:avLst/>
          </a:prstGeom>
        </p:spPr>
      </p:pic>
      <p:graphicFrame>
        <p:nvGraphicFramePr>
          <p:cNvPr id="62" name="Table 10">
            <a:extLst>
              <a:ext uri="{FF2B5EF4-FFF2-40B4-BE49-F238E27FC236}">
                <a16:creationId xmlns:a16="http://schemas.microsoft.com/office/drawing/2014/main" id="{A4C10281-CA88-9146-A173-9CB446171C3E}"/>
              </a:ext>
            </a:extLst>
          </p:cNvPr>
          <p:cNvGraphicFramePr>
            <a:graphicFrameLocks/>
          </p:cNvGraphicFramePr>
          <p:nvPr>
            <p:extLst>
              <p:ext uri="{D42A27DB-BD31-4B8C-83A1-F6EECF244321}">
                <p14:modId xmlns:p14="http://schemas.microsoft.com/office/powerpoint/2010/main" val="397833565"/>
              </p:ext>
            </p:extLst>
          </p:nvPr>
        </p:nvGraphicFramePr>
        <p:xfrm>
          <a:off x="1213813" y="5945933"/>
          <a:ext cx="7793405" cy="809809"/>
        </p:xfrm>
        <a:graphic>
          <a:graphicData uri="http://schemas.openxmlformats.org/drawingml/2006/table">
            <a:tbl>
              <a:tblPr firstRow="1" bandRow="1">
                <a:tableStyleId>{5C22544A-7EE6-4342-B048-85BDC9FD1C3A}</a:tableStyleId>
              </a:tblPr>
              <a:tblGrid>
                <a:gridCol w="3193348">
                  <a:extLst>
                    <a:ext uri="{9D8B030D-6E8A-4147-A177-3AD203B41FA5}">
                      <a16:colId xmlns:a16="http://schemas.microsoft.com/office/drawing/2014/main" val="2566997009"/>
                    </a:ext>
                  </a:extLst>
                </a:gridCol>
                <a:gridCol w="4600057">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Empower Pillar</a:t>
                      </a:r>
                      <a:r>
                        <a:rPr lang="en-US" sz="900" b="0" dirty="0">
                          <a:solidFill>
                            <a:schemeClr val="tx1">
                              <a:lumMod val="50000"/>
                              <a:lumOff val="50000"/>
                            </a:schemeClr>
                          </a:solidFill>
                        </a:rPr>
                        <a:t> Performance Measure 20: The percentage of teachers participating in school or division committees to provide teacher input and voice</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Data was provided by CCPS central office. Only teacher numbers and names of committee were provided, therefore, these numbers could include duplicated teachers. </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graphicFrame>
        <p:nvGraphicFramePr>
          <p:cNvPr id="63" name="Table 62">
            <a:extLst>
              <a:ext uri="{FF2B5EF4-FFF2-40B4-BE49-F238E27FC236}">
                <a16:creationId xmlns:a16="http://schemas.microsoft.com/office/drawing/2014/main" id="{ECC8268B-A5BB-3640-A415-4EAD0B1F64A3}"/>
              </a:ext>
            </a:extLst>
          </p:cNvPr>
          <p:cNvGraphicFramePr>
            <a:graphicFrameLocks noGrp="1"/>
          </p:cNvGraphicFramePr>
          <p:nvPr>
            <p:extLst>
              <p:ext uri="{D42A27DB-BD31-4B8C-83A1-F6EECF244321}">
                <p14:modId xmlns:p14="http://schemas.microsoft.com/office/powerpoint/2010/main" val="2785403563"/>
              </p:ext>
            </p:extLst>
          </p:nvPr>
        </p:nvGraphicFramePr>
        <p:xfrm>
          <a:off x="430774" y="3054632"/>
          <a:ext cx="2082605" cy="1043686"/>
        </p:xfrm>
        <a:graphic>
          <a:graphicData uri="http://schemas.openxmlformats.org/drawingml/2006/table">
            <a:tbl>
              <a:tblPr>
                <a:tableStyleId>{5C22544A-7EE6-4342-B048-85BDC9FD1C3A}</a:tableStyleId>
              </a:tblPr>
              <a:tblGrid>
                <a:gridCol w="2082605">
                  <a:extLst>
                    <a:ext uri="{9D8B030D-6E8A-4147-A177-3AD203B41FA5}">
                      <a16:colId xmlns:a16="http://schemas.microsoft.com/office/drawing/2014/main" val="20000"/>
                    </a:ext>
                  </a:extLst>
                </a:gridCol>
              </a:tblGrid>
              <a:tr h="945405">
                <a:tc>
                  <a:txBody>
                    <a:bodyPr/>
                    <a:lstStyle/>
                    <a:p>
                      <a:pPr marL="0" algn="l" defTabSz="914400" rtl="0" eaLnBrk="1" latinLnBrk="0" hangingPunct="1">
                        <a:lnSpc>
                          <a:spcPct val="110000"/>
                        </a:lnSpc>
                      </a:pPr>
                      <a:r>
                        <a:rPr lang="en-US" sz="1300" i="1" kern="100" spc="-50" baseline="0" dirty="0">
                          <a:solidFill>
                            <a:schemeClr val="accent1"/>
                          </a:solidFill>
                          <a:latin typeface="Corbel" panose="020B0503020204020204" pitchFamily="34" charset="0"/>
                          <a:ea typeface="+mn-ea"/>
                          <a:cs typeface="+mn-cs"/>
                        </a:rPr>
                        <a:t>At the elementary school and high school 48 potentially duplicated teachers are participants on 8 school-wide committees. </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4" name="Rectangle 63">
            <a:extLst>
              <a:ext uri="{FF2B5EF4-FFF2-40B4-BE49-F238E27FC236}">
                <a16:creationId xmlns:a16="http://schemas.microsoft.com/office/drawing/2014/main" id="{8D75FBF6-3BF4-A848-848E-96CDC180A7CC}"/>
              </a:ext>
            </a:extLst>
          </p:cNvPr>
          <p:cNvSpPr/>
          <p:nvPr/>
        </p:nvSpPr>
        <p:spPr>
          <a:xfrm>
            <a:off x="913728" y="6256608"/>
            <a:ext cx="198120" cy="42021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pic>
        <p:nvPicPr>
          <p:cNvPr id="65" name="Content Placeholder 10" descr="Professor">
            <a:extLst>
              <a:ext uri="{FF2B5EF4-FFF2-40B4-BE49-F238E27FC236}">
                <a16:creationId xmlns:a16="http://schemas.microsoft.com/office/drawing/2014/main" id="{29B5DDEC-AD13-F949-9EFE-CA1F397BF3B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32377" y="1200596"/>
            <a:ext cx="396698" cy="396698"/>
          </a:xfrm>
          <a:prstGeom prst="rect">
            <a:avLst/>
          </a:prstGeom>
        </p:spPr>
      </p:pic>
      <p:pic>
        <p:nvPicPr>
          <p:cNvPr id="66" name="Content Placeholder 10" descr="Professor">
            <a:extLst>
              <a:ext uri="{FF2B5EF4-FFF2-40B4-BE49-F238E27FC236}">
                <a16:creationId xmlns:a16="http://schemas.microsoft.com/office/drawing/2014/main" id="{ACBD01B9-744C-C94F-AF7F-050DA65AC48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46625" y="1192454"/>
            <a:ext cx="396698" cy="396698"/>
          </a:xfrm>
          <a:prstGeom prst="rect">
            <a:avLst/>
          </a:prstGeom>
        </p:spPr>
      </p:pic>
      <p:sp>
        <p:nvSpPr>
          <p:cNvPr id="68" name="Rectangle 67">
            <a:extLst>
              <a:ext uri="{FF2B5EF4-FFF2-40B4-BE49-F238E27FC236}">
                <a16:creationId xmlns:a16="http://schemas.microsoft.com/office/drawing/2014/main" id="{B79ABA5A-C87A-7944-A488-6B787ED93BB9}"/>
              </a:ext>
            </a:extLst>
          </p:cNvPr>
          <p:cNvSpPr/>
          <p:nvPr/>
        </p:nvSpPr>
        <p:spPr>
          <a:xfrm>
            <a:off x="2977350" y="4583672"/>
            <a:ext cx="3363027" cy="1107996"/>
          </a:xfrm>
          <a:prstGeom prst="rect">
            <a:avLst/>
          </a:prstGeom>
        </p:spPr>
        <p:txBody>
          <a:bodyPr wrap="square">
            <a:spAutoFit/>
          </a:bodyPr>
          <a:lstStyle/>
          <a:p>
            <a:r>
              <a:rPr lang="en-US" sz="1100" dirty="0">
                <a:solidFill>
                  <a:schemeClr val="tx2"/>
                </a:solidFill>
              </a:rPr>
              <a:t>There is potential for the data for performance measure 20 to be more accurate. For example, providing the names of teachers participating on each committee would enable a percentage of teachers participating in school or division committees to be calculated. </a:t>
            </a:r>
          </a:p>
        </p:txBody>
      </p:sp>
    </p:spTree>
    <p:extLst>
      <p:ext uri="{BB962C8B-B14F-4D97-AF65-F5344CB8AC3E}">
        <p14:creationId xmlns:p14="http://schemas.microsoft.com/office/powerpoint/2010/main" val="3524765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402AF1A-7DC5-4E8F-ACD5-C51C0B7A08D6}"/>
              </a:ext>
            </a:extLst>
          </p:cNvPr>
          <p:cNvSpPr>
            <a:spLocks noGrp="1"/>
          </p:cNvSpPr>
          <p:nvPr>
            <p:ph type="title"/>
          </p:nvPr>
        </p:nvSpPr>
        <p:spPr>
          <a:xfrm>
            <a:off x="457199" y="685800"/>
            <a:ext cx="3206633" cy="1228028"/>
          </a:xfrm>
        </p:spPr>
        <p:txBody>
          <a:bodyPr/>
          <a:lstStyle/>
          <a:p>
            <a:r>
              <a:rPr lang="en-US" dirty="0"/>
              <a:t>Decline in Percentage High School Students Engaged in Leadership </a:t>
            </a:r>
          </a:p>
        </p:txBody>
      </p:sp>
      <p:sp>
        <p:nvSpPr>
          <p:cNvPr id="5" name="Content Placeholder 4">
            <a:extLst>
              <a:ext uri="{FF2B5EF4-FFF2-40B4-BE49-F238E27FC236}">
                <a16:creationId xmlns:a16="http://schemas.microsoft.com/office/drawing/2014/main" id="{5ADE4AF2-3696-45AE-ABAF-204BFF0A72E3}"/>
              </a:ext>
            </a:extLst>
          </p:cNvPr>
          <p:cNvSpPr>
            <a:spLocks noGrp="1"/>
          </p:cNvSpPr>
          <p:nvPr>
            <p:ph idx="10"/>
          </p:nvPr>
        </p:nvSpPr>
        <p:spPr>
          <a:xfrm>
            <a:off x="3962400" y="3719347"/>
            <a:ext cx="4652929" cy="1897627"/>
          </a:xfrm>
        </p:spPr>
        <p:txBody>
          <a:bodyPr/>
          <a:lstStyle/>
          <a:p>
            <a:r>
              <a:rPr lang="en-US" sz="1100" i="0" dirty="0">
                <a:solidFill>
                  <a:schemeClr val="tx2"/>
                </a:solidFill>
                <a:latin typeface="+mn-lt"/>
              </a:rPr>
              <a:t>The stacked bar chart shows the total number of leadership opportunities documented in the Charles City County High School Yearbook.  The blue bar indicates student leaders who engaged in multiple leadership opportunities. The number in the orange bar indicates the number of student leaders for a particular school year. </a:t>
            </a:r>
          </a:p>
          <a:p>
            <a:r>
              <a:rPr lang="en-US" sz="1100" i="0" dirty="0">
                <a:solidFill>
                  <a:schemeClr val="tx2"/>
                </a:solidFill>
                <a:latin typeface="+mn-lt"/>
              </a:rPr>
              <a:t>It is recommended that future yearbooks acknowledge student leaders by placing their role (e.g., captain, treasurer) in parentheses next to their name in club, band, and team images. </a:t>
            </a:r>
          </a:p>
        </p:txBody>
      </p:sp>
      <p:graphicFrame>
        <p:nvGraphicFramePr>
          <p:cNvPr id="8" name="Chart 7">
            <a:extLst>
              <a:ext uri="{FF2B5EF4-FFF2-40B4-BE49-F238E27FC236}">
                <a16:creationId xmlns:a16="http://schemas.microsoft.com/office/drawing/2014/main" id="{2E940000-C712-4F20-9F5F-16F4B56A56B1}"/>
              </a:ext>
            </a:extLst>
          </p:cNvPr>
          <p:cNvGraphicFramePr>
            <a:graphicFrameLocks/>
          </p:cNvGraphicFramePr>
          <p:nvPr>
            <p:extLst>
              <p:ext uri="{D42A27DB-BD31-4B8C-83A1-F6EECF244321}">
                <p14:modId xmlns:p14="http://schemas.microsoft.com/office/powerpoint/2010/main" val="1917762138"/>
              </p:ext>
            </p:extLst>
          </p:nvPr>
        </p:nvGraphicFramePr>
        <p:xfrm>
          <a:off x="3663833" y="500363"/>
          <a:ext cx="4951496" cy="31536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Table 8">
            <a:extLst>
              <a:ext uri="{FF2B5EF4-FFF2-40B4-BE49-F238E27FC236}">
                <a16:creationId xmlns:a16="http://schemas.microsoft.com/office/drawing/2014/main" id="{75F22315-C3F7-4B61-B010-A34715880042}"/>
              </a:ext>
            </a:extLst>
          </p:cNvPr>
          <p:cNvGraphicFramePr>
            <a:graphicFrameLocks noGrp="1"/>
          </p:cNvGraphicFramePr>
          <p:nvPr>
            <p:extLst>
              <p:ext uri="{D42A27DB-BD31-4B8C-83A1-F6EECF244321}">
                <p14:modId xmlns:p14="http://schemas.microsoft.com/office/powerpoint/2010/main" val="73568989"/>
              </p:ext>
            </p:extLst>
          </p:nvPr>
        </p:nvGraphicFramePr>
        <p:xfrm>
          <a:off x="457199" y="3425924"/>
          <a:ext cx="3043084" cy="2164080"/>
        </p:xfrm>
        <a:graphic>
          <a:graphicData uri="http://schemas.openxmlformats.org/drawingml/2006/table">
            <a:tbl>
              <a:tblPr>
                <a:tableStyleId>{5C22544A-7EE6-4342-B048-85BDC9FD1C3A}</a:tableStyleId>
              </a:tblPr>
              <a:tblGrid>
                <a:gridCol w="3043084">
                  <a:extLst>
                    <a:ext uri="{9D8B030D-6E8A-4147-A177-3AD203B41FA5}">
                      <a16:colId xmlns:a16="http://schemas.microsoft.com/office/drawing/2014/main" val="20000"/>
                    </a:ext>
                  </a:extLst>
                </a:gridCol>
              </a:tblGrid>
              <a:tr h="0">
                <a:tc>
                  <a:txBody>
                    <a:bodyPr/>
                    <a:lstStyle/>
                    <a:p>
                      <a:pPr marL="0" algn="l" defTabSz="914400" rtl="0" eaLnBrk="1" latinLnBrk="0" hangingPunct="1"/>
                      <a:r>
                        <a:rPr lang="en-US" sz="1300" i="1" kern="100" spc="-50" baseline="0" dirty="0">
                          <a:solidFill>
                            <a:schemeClr val="accent1"/>
                          </a:solidFill>
                          <a:latin typeface="Corbel" panose="020B0503020204020204" pitchFamily="34" charset="0"/>
                          <a:ea typeface="+mn-ea"/>
                          <a:cs typeface="+mn-cs"/>
                        </a:rPr>
                        <a:t>High school students lead their peers. Some students each year affiliate with multiple school groups developing their leadership capacity. The Charles City High Yearbooks recognized leadership in the following areas.</a:t>
                      </a:r>
                    </a:p>
                    <a:p>
                      <a:pPr marL="0" algn="l" defTabSz="914400" rtl="0" eaLnBrk="1" latinLnBrk="0" hangingPunct="1"/>
                      <a:endParaRPr lang="en-US" sz="1300" i="1" kern="100" spc="-50" baseline="0" dirty="0">
                        <a:solidFill>
                          <a:schemeClr val="accent1"/>
                        </a:solidFill>
                        <a:latin typeface="Corbel" panose="020B0503020204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kern="100" spc="-50" baseline="0" dirty="0">
                          <a:solidFill>
                            <a:schemeClr val="accent1"/>
                          </a:solidFill>
                          <a:latin typeface="Corbel" panose="020B0503020204020204" pitchFamily="34" charset="0"/>
                          <a:ea typeface="+mn-ea"/>
                          <a:cs typeface="+mn-cs"/>
                        </a:rPr>
                        <a:t>Band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i="1" kern="100" spc="-50" baseline="0" dirty="0">
                          <a:solidFill>
                            <a:schemeClr val="accent1"/>
                          </a:solidFill>
                          <a:latin typeface="Corbel" panose="020B0503020204020204" pitchFamily="34" charset="0"/>
                          <a:ea typeface="+mn-ea"/>
                          <a:cs typeface="+mn-cs"/>
                        </a:rPr>
                        <a:t>Future Business Leaders of America</a:t>
                      </a:r>
                    </a:p>
                    <a:p>
                      <a:pPr marL="0" algn="ctr" defTabSz="914400" rtl="0" eaLnBrk="1" latinLnBrk="0" hangingPunct="1"/>
                      <a:r>
                        <a:rPr lang="en-US" sz="1300" i="1" kern="100" spc="-50" baseline="0" dirty="0">
                          <a:solidFill>
                            <a:schemeClr val="accent1"/>
                          </a:solidFill>
                          <a:latin typeface="Corbel" panose="020B0503020204020204" pitchFamily="34" charset="0"/>
                          <a:ea typeface="+mn-ea"/>
                          <a:cs typeface="+mn-cs"/>
                        </a:rPr>
                        <a:t>Junior Reserves Officer Training Corps (JROTC)</a:t>
                      </a:r>
                    </a:p>
                    <a:p>
                      <a:pPr marL="0" algn="ctr" defTabSz="914400" rtl="0" eaLnBrk="1" latinLnBrk="0" hangingPunct="1"/>
                      <a:r>
                        <a:rPr lang="en-US" sz="1300" i="1" kern="100" spc="-50" baseline="0" dirty="0">
                          <a:solidFill>
                            <a:schemeClr val="accent1"/>
                          </a:solidFill>
                          <a:latin typeface="Corbel" panose="020B0503020204020204" pitchFamily="34" charset="0"/>
                          <a:ea typeface="+mn-ea"/>
                          <a:cs typeface="+mn-cs"/>
                        </a:rPr>
                        <a:t>National Honor Society</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C84155D6-91E7-4B4A-BCE8-E6CD1B6B4E90}"/>
              </a:ext>
            </a:extLst>
          </p:cNvPr>
          <p:cNvSpPr txBox="1"/>
          <p:nvPr/>
        </p:nvSpPr>
        <p:spPr>
          <a:xfrm>
            <a:off x="816077" y="6351639"/>
            <a:ext cx="471949" cy="261610"/>
          </a:xfrm>
          <a:prstGeom prst="rect">
            <a:avLst/>
          </a:prstGeom>
          <a:noFill/>
        </p:spPr>
        <p:txBody>
          <a:bodyPr wrap="square" rtlCol="0">
            <a:spAutoFit/>
          </a:bodyPr>
          <a:lstStyle/>
          <a:p>
            <a:r>
              <a:rPr lang="en-US" sz="1100" dirty="0"/>
              <a:t> 21</a:t>
            </a:r>
          </a:p>
        </p:txBody>
      </p:sp>
      <p:sp>
        <p:nvSpPr>
          <p:cNvPr id="11" name="Rectangle 10">
            <a:extLst>
              <a:ext uri="{FF2B5EF4-FFF2-40B4-BE49-F238E27FC236}">
                <a16:creationId xmlns:a16="http://schemas.microsoft.com/office/drawing/2014/main" id="{1577AA30-26C6-C644-BE48-08CDFB4CB63F}"/>
              </a:ext>
            </a:extLst>
          </p:cNvPr>
          <p:cNvSpPr/>
          <p:nvPr/>
        </p:nvSpPr>
        <p:spPr>
          <a:xfrm>
            <a:off x="913728" y="6256608"/>
            <a:ext cx="198120" cy="42021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graphicFrame>
        <p:nvGraphicFramePr>
          <p:cNvPr id="12" name="Table 10">
            <a:extLst>
              <a:ext uri="{FF2B5EF4-FFF2-40B4-BE49-F238E27FC236}">
                <a16:creationId xmlns:a16="http://schemas.microsoft.com/office/drawing/2014/main" id="{A2154622-6533-6F4D-9980-5169A2B02170}"/>
              </a:ext>
            </a:extLst>
          </p:cNvPr>
          <p:cNvGraphicFramePr>
            <a:graphicFrameLocks/>
          </p:cNvGraphicFramePr>
          <p:nvPr>
            <p:extLst>
              <p:ext uri="{D42A27DB-BD31-4B8C-83A1-F6EECF244321}">
                <p14:modId xmlns:p14="http://schemas.microsoft.com/office/powerpoint/2010/main" val="2590889709"/>
              </p:ext>
            </p:extLst>
          </p:nvPr>
        </p:nvGraphicFramePr>
        <p:xfrm>
          <a:off x="1209499" y="5945933"/>
          <a:ext cx="7823665" cy="809809"/>
        </p:xfrm>
        <a:graphic>
          <a:graphicData uri="http://schemas.openxmlformats.org/drawingml/2006/table">
            <a:tbl>
              <a:tblPr firstRow="1" bandRow="1">
                <a:tableStyleId>{5C22544A-7EE6-4342-B048-85BDC9FD1C3A}</a:tableStyleId>
              </a:tblPr>
              <a:tblGrid>
                <a:gridCol w="2209277">
                  <a:extLst>
                    <a:ext uri="{9D8B030D-6E8A-4147-A177-3AD203B41FA5}">
                      <a16:colId xmlns:a16="http://schemas.microsoft.com/office/drawing/2014/main" val="2566997009"/>
                    </a:ext>
                  </a:extLst>
                </a:gridCol>
                <a:gridCol w="5614388">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Empower Pillar </a:t>
                      </a:r>
                      <a:r>
                        <a:rPr lang="en-US" sz="900" b="0" dirty="0">
                          <a:solidFill>
                            <a:schemeClr val="tx1">
                              <a:lumMod val="50000"/>
                              <a:lumOff val="50000"/>
                            </a:schemeClr>
                          </a:solidFill>
                        </a:rPr>
                        <a:t>Performance Measure 21: The percentage of high school students engaged leadership-focused activities.</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Charles City County Public School did not previously collect student leadership information. For the baseline data, the 2017-2018 yearbook was used. For the current year's data the 2018-2019 yearbook was reviewed. Due to the absence of identification of team captains, band majors. principal student advisory council, PTSA representatives, etc. Counts of students in clubs whose descriptions included the words "leadership" or" developing leaders" were used. The JROTC pages did not list student </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spTree>
    <p:extLst>
      <p:ext uri="{BB962C8B-B14F-4D97-AF65-F5344CB8AC3E}">
        <p14:creationId xmlns:p14="http://schemas.microsoft.com/office/powerpoint/2010/main" val="933673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EB8421-E920-439C-9573-5093DEA1FF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766040" y="332305"/>
            <a:ext cx="1787355" cy="1370650"/>
          </a:xfrm>
          <a:prstGeom prst="rect">
            <a:avLst/>
          </a:prstGeom>
        </p:spPr>
      </p:pic>
      <p:sp>
        <p:nvSpPr>
          <p:cNvPr id="8" name="Title 1">
            <a:extLst>
              <a:ext uri="{FF2B5EF4-FFF2-40B4-BE49-F238E27FC236}">
                <a16:creationId xmlns:a16="http://schemas.microsoft.com/office/drawing/2014/main" id="{8BC47C57-A995-4C57-82DC-FD1838FAA4E0}"/>
              </a:ext>
            </a:extLst>
          </p:cNvPr>
          <p:cNvSpPr txBox="1">
            <a:spLocks/>
          </p:cNvSpPr>
          <p:nvPr/>
        </p:nvSpPr>
        <p:spPr>
          <a:xfrm>
            <a:off x="590604" y="1702954"/>
            <a:ext cx="6248400" cy="1695849"/>
          </a:xfrm>
          <a:prstGeom prst="rect">
            <a:avLst/>
          </a:prstGeom>
        </p:spPr>
        <p:txBody>
          <a:bodyPr vert="horz" wrap="square" lIns="0" tIns="0" rIns="0" bIns="0" rtlCol="0" anchor="t">
            <a:spAutoFit/>
          </a:bodyPr>
          <a:lstStyle>
            <a:lvl1pPr algn="l" defTabSz="914400" rtl="0" eaLnBrk="1" latinLnBrk="0" hangingPunct="1">
              <a:lnSpc>
                <a:spcPct val="95000"/>
              </a:lnSpc>
              <a:spcBef>
                <a:spcPct val="0"/>
              </a:spcBef>
              <a:buNone/>
              <a:defRPr sz="5800" b="1" kern="100" spc="-200" baseline="0">
                <a:solidFill>
                  <a:schemeClr val="bg1"/>
                </a:solidFill>
                <a:latin typeface="+mj-lt"/>
                <a:ea typeface="+mj-ea"/>
                <a:cs typeface="+mj-cs"/>
              </a:defRPr>
            </a:lvl1pPr>
          </a:lstStyle>
          <a:p>
            <a:r>
              <a:rPr lang="en-US" sz="9600" dirty="0">
                <a:solidFill>
                  <a:schemeClr val="tx1">
                    <a:lumMod val="50000"/>
                    <a:lumOff val="50000"/>
                  </a:schemeClr>
                </a:solidFill>
                <a:effectLst>
                  <a:outerShdw blurRad="38100" dist="38100" dir="2700000" algn="tl">
                    <a:srgbClr val="000000">
                      <a:alpha val="43137"/>
                    </a:srgbClr>
                  </a:outerShdw>
                </a:effectLst>
              </a:rPr>
              <a:t>Next Steps</a:t>
            </a:r>
            <a:br>
              <a:rPr lang="en-US" dirty="0">
                <a:solidFill>
                  <a:srgbClr val="FFC000"/>
                </a:solidFill>
              </a:rPr>
            </a:br>
            <a:endParaRPr lang="en-US" sz="2000" dirty="0">
              <a:solidFill>
                <a:srgbClr val="FFC000"/>
              </a:solidFill>
            </a:endParaRPr>
          </a:p>
        </p:txBody>
      </p:sp>
      <p:sp>
        <p:nvSpPr>
          <p:cNvPr id="2" name="Rectangle 1">
            <a:extLst>
              <a:ext uri="{FF2B5EF4-FFF2-40B4-BE49-F238E27FC236}">
                <a16:creationId xmlns:a16="http://schemas.microsoft.com/office/drawing/2014/main" id="{3FD69F37-C255-453C-A190-3F8E416B3407}"/>
              </a:ext>
            </a:extLst>
          </p:cNvPr>
          <p:cNvSpPr/>
          <p:nvPr/>
        </p:nvSpPr>
        <p:spPr>
          <a:xfrm>
            <a:off x="590604" y="3295480"/>
            <a:ext cx="8241759" cy="1384995"/>
          </a:xfrm>
          <a:prstGeom prst="rect">
            <a:avLst/>
          </a:prstGeom>
        </p:spPr>
        <p:txBody>
          <a:bodyPr wrap="square">
            <a:spAutoFit/>
          </a:bodyPr>
          <a:lstStyle/>
          <a:p>
            <a:r>
              <a:rPr lang="en-US" sz="2800" b="1" i="1" dirty="0">
                <a:latin typeface="+mj-lt"/>
                <a:ea typeface="Calibri" panose="020F0502020204030204" pitchFamily="34" charset="0"/>
                <a:cs typeface="Microsoft New Tai Lue" panose="020B0502040204020203" pitchFamily="34" charset="0"/>
              </a:rPr>
              <a:t>A strategic plan occurs over time to develop the organization from where we are to where we want to be to achieve our goals together. </a:t>
            </a:r>
            <a:endParaRPr lang="en-US" sz="2800" i="1" dirty="0">
              <a:latin typeface="+mj-lt"/>
              <a:cs typeface="Microsoft New Tai Lue" panose="020B0502040204020203" pitchFamily="34" charset="0"/>
            </a:endParaRPr>
          </a:p>
        </p:txBody>
      </p:sp>
      <p:sp>
        <p:nvSpPr>
          <p:cNvPr id="3" name="Rectangle 2">
            <a:extLst>
              <a:ext uri="{FF2B5EF4-FFF2-40B4-BE49-F238E27FC236}">
                <a16:creationId xmlns:a16="http://schemas.microsoft.com/office/drawing/2014/main" id="{C7168CDC-3DCE-4EF2-8E9A-84D26EB42E8E}"/>
              </a:ext>
            </a:extLst>
          </p:cNvPr>
          <p:cNvSpPr/>
          <p:nvPr/>
        </p:nvSpPr>
        <p:spPr>
          <a:xfrm>
            <a:off x="590604" y="5548393"/>
            <a:ext cx="8119443" cy="294468"/>
          </a:xfrm>
          <a:prstGeom prst="rect">
            <a:avLst/>
          </a:prstGeom>
          <a:solidFill>
            <a:schemeClr val="tx1">
              <a:lumMod val="50000"/>
              <a:lumOff val="50000"/>
            </a:schemeClr>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accent1"/>
              </a:solidFill>
              <a:latin typeface="+mj-lt"/>
            </a:endParaRPr>
          </a:p>
        </p:txBody>
      </p:sp>
    </p:spTree>
    <p:extLst>
      <p:ext uri="{BB962C8B-B14F-4D97-AF65-F5344CB8AC3E}">
        <p14:creationId xmlns:p14="http://schemas.microsoft.com/office/powerpoint/2010/main" val="2137141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03396-3A3F-4B3A-90E8-192422D8909E}"/>
              </a:ext>
            </a:extLst>
          </p:cNvPr>
          <p:cNvSpPr>
            <a:spLocks noGrp="1"/>
          </p:cNvSpPr>
          <p:nvPr>
            <p:ph type="title"/>
          </p:nvPr>
        </p:nvSpPr>
        <p:spPr>
          <a:xfrm>
            <a:off x="457199" y="685800"/>
            <a:ext cx="3267075" cy="1228028"/>
          </a:xfrm>
        </p:spPr>
        <p:txBody>
          <a:bodyPr/>
          <a:lstStyle/>
          <a:p>
            <a:r>
              <a:rPr lang="en-US" dirty="0"/>
              <a:t>Need for Improvement in Data Collection</a:t>
            </a:r>
          </a:p>
        </p:txBody>
      </p:sp>
      <p:sp>
        <p:nvSpPr>
          <p:cNvPr id="3" name="Content Placeholder 2">
            <a:extLst>
              <a:ext uri="{FF2B5EF4-FFF2-40B4-BE49-F238E27FC236}">
                <a16:creationId xmlns:a16="http://schemas.microsoft.com/office/drawing/2014/main" id="{3875EFBD-A7B5-4C3B-B9DA-F392CC47ACB5}"/>
              </a:ext>
            </a:extLst>
          </p:cNvPr>
          <p:cNvSpPr>
            <a:spLocks noGrp="1"/>
          </p:cNvSpPr>
          <p:nvPr>
            <p:ph idx="1"/>
          </p:nvPr>
        </p:nvSpPr>
        <p:spPr>
          <a:xfrm>
            <a:off x="3827585" y="3333396"/>
            <a:ext cx="2321755" cy="2749550"/>
          </a:xfrm>
        </p:spPr>
        <p:txBody>
          <a:bodyPr/>
          <a:lstStyle/>
          <a:p>
            <a:pPr>
              <a:lnSpc>
                <a:spcPct val="100000"/>
              </a:lnSpc>
              <a:spcBef>
                <a:spcPts val="0"/>
              </a:spcBef>
              <a:spcAft>
                <a:spcPts val="0"/>
              </a:spcAft>
            </a:pPr>
            <a:r>
              <a:rPr lang="en-US" sz="1300" dirty="0"/>
              <a:t>Engage</a:t>
            </a:r>
            <a:endParaRPr lang="en-US" sz="1100" dirty="0">
              <a:latin typeface="+mn-lt"/>
            </a:endParaRPr>
          </a:p>
          <a:p>
            <a:pPr>
              <a:lnSpc>
                <a:spcPct val="100000"/>
              </a:lnSpc>
              <a:spcBef>
                <a:spcPts val="0"/>
              </a:spcBef>
              <a:spcAft>
                <a:spcPts val="0"/>
              </a:spcAft>
            </a:pPr>
            <a:r>
              <a:rPr lang="en-US" sz="1100" dirty="0">
                <a:solidFill>
                  <a:schemeClr val="tx1">
                    <a:lumMod val="50000"/>
                    <a:lumOff val="50000"/>
                  </a:schemeClr>
                </a:solidFill>
              </a:rPr>
              <a:t>Performance Measure 16: The number of participating community partners and volunteers at school and division events.</a:t>
            </a:r>
          </a:p>
          <a:p>
            <a:pPr>
              <a:lnSpc>
                <a:spcPct val="100000"/>
              </a:lnSpc>
              <a:spcBef>
                <a:spcPts val="0"/>
              </a:spcBef>
              <a:spcAft>
                <a:spcPts val="0"/>
              </a:spcAft>
            </a:pPr>
            <a:r>
              <a:rPr lang="en-US" sz="1100" i="0" dirty="0">
                <a:solidFill>
                  <a:schemeClr val="tx2"/>
                </a:solidFill>
              </a:rPr>
              <a:t>CCPS began maintaining the data records with Open House (8/28/19, see image of a sheet that teachers used to document participation). Previously visitors signed in at the office; however, those sheets were not filed for annual review. CCPS applied for a grant to get computer software that allows visitors to sign in electronically, notification of the grant status has not been received. </a:t>
            </a:r>
            <a:r>
              <a:rPr lang="en-US" sz="1100" dirty="0">
                <a:solidFill>
                  <a:schemeClr val="tx1">
                    <a:lumMod val="50000"/>
                    <a:lumOff val="50000"/>
                  </a:schemeClr>
                </a:solidFill>
              </a:rPr>
              <a:t> </a:t>
            </a:r>
          </a:p>
          <a:p>
            <a:r>
              <a:rPr lang="en-US" sz="1300" dirty="0"/>
              <a:t>	</a:t>
            </a:r>
          </a:p>
        </p:txBody>
      </p:sp>
      <p:sp>
        <p:nvSpPr>
          <p:cNvPr id="4" name="Content Placeholder 3">
            <a:extLst>
              <a:ext uri="{FF2B5EF4-FFF2-40B4-BE49-F238E27FC236}">
                <a16:creationId xmlns:a16="http://schemas.microsoft.com/office/drawing/2014/main" id="{6E523C53-0787-4B4B-B1F2-35D9AF6D1BCD}"/>
              </a:ext>
            </a:extLst>
          </p:cNvPr>
          <p:cNvSpPr>
            <a:spLocks noGrp="1"/>
          </p:cNvSpPr>
          <p:nvPr>
            <p:ph idx="10"/>
          </p:nvPr>
        </p:nvSpPr>
        <p:spPr>
          <a:xfrm>
            <a:off x="6353908" y="3333396"/>
            <a:ext cx="2332892" cy="2749550"/>
          </a:xfrm>
        </p:spPr>
        <p:txBody>
          <a:bodyPr/>
          <a:lstStyle/>
          <a:p>
            <a:pPr>
              <a:lnSpc>
                <a:spcPct val="100000"/>
              </a:lnSpc>
              <a:spcBef>
                <a:spcPts val="0"/>
              </a:spcBef>
              <a:spcAft>
                <a:spcPts val="0"/>
              </a:spcAft>
            </a:pPr>
            <a:r>
              <a:rPr lang="en-US" sz="1300" dirty="0"/>
              <a:t>Empower</a:t>
            </a:r>
            <a:endParaRPr lang="en-US" sz="1300" i="0" dirty="0">
              <a:solidFill>
                <a:schemeClr val="tx2"/>
              </a:solidFill>
              <a:latin typeface="+mn-lt"/>
            </a:endParaRPr>
          </a:p>
          <a:p>
            <a:pPr>
              <a:lnSpc>
                <a:spcPct val="100000"/>
              </a:lnSpc>
              <a:spcBef>
                <a:spcPts val="0"/>
              </a:spcBef>
              <a:spcAft>
                <a:spcPts val="0"/>
              </a:spcAft>
            </a:pPr>
            <a:r>
              <a:rPr lang="en-US" sz="1100" dirty="0">
                <a:solidFill>
                  <a:schemeClr val="tx1">
                    <a:lumMod val="50000"/>
                    <a:lumOff val="50000"/>
                  </a:schemeClr>
                </a:solidFill>
              </a:rPr>
              <a:t>PM 22: The percentage of school committees/advisory boards that include diverse stakeholder groups.</a:t>
            </a:r>
          </a:p>
          <a:p>
            <a:pPr>
              <a:lnSpc>
                <a:spcPct val="100000"/>
              </a:lnSpc>
              <a:spcBef>
                <a:spcPts val="0"/>
              </a:spcBef>
              <a:spcAft>
                <a:spcPts val="0"/>
              </a:spcAft>
            </a:pPr>
            <a:r>
              <a:rPr lang="en-US" sz="1100" i="0" kern="100" spc="-50" dirty="0">
                <a:solidFill>
                  <a:schemeClr val="tx2"/>
                </a:solidFill>
              </a:rPr>
              <a:t>SEG recommends that two data points need to be developed.</a:t>
            </a:r>
          </a:p>
          <a:p>
            <a:pPr marL="342900" indent="-342900">
              <a:lnSpc>
                <a:spcPct val="100000"/>
              </a:lnSpc>
              <a:spcBef>
                <a:spcPts val="0"/>
              </a:spcBef>
              <a:spcAft>
                <a:spcPts val="0"/>
              </a:spcAft>
              <a:buAutoNum type="arabicParenR"/>
            </a:pPr>
            <a:r>
              <a:rPr lang="en-US" sz="1100" i="0" kern="100" spc="-50" dirty="0">
                <a:solidFill>
                  <a:schemeClr val="tx2"/>
                </a:solidFill>
              </a:rPr>
              <a:t>List of  ongoing school committees and school /district advisory boards with rosters</a:t>
            </a:r>
          </a:p>
          <a:p>
            <a:pPr marL="342900" indent="-342900">
              <a:lnSpc>
                <a:spcPct val="100000"/>
              </a:lnSpc>
              <a:spcBef>
                <a:spcPts val="0"/>
              </a:spcBef>
              <a:spcAft>
                <a:spcPts val="0"/>
              </a:spcAft>
              <a:buAutoNum type="arabicParenR"/>
            </a:pPr>
            <a:r>
              <a:rPr lang="en-US" sz="1100" i="0" kern="100" spc="-50" dirty="0">
                <a:solidFill>
                  <a:schemeClr val="tx2"/>
                </a:solidFill>
              </a:rPr>
              <a:t>Checklist  that aligns to the CCPS Guidance on committee membership</a:t>
            </a:r>
          </a:p>
          <a:p>
            <a:pPr>
              <a:lnSpc>
                <a:spcPct val="100000"/>
              </a:lnSpc>
              <a:spcBef>
                <a:spcPts val="0"/>
              </a:spcBef>
              <a:spcAft>
                <a:spcPts val="0"/>
              </a:spcAft>
            </a:pPr>
            <a:endParaRPr lang="en-US" sz="1100" dirty="0">
              <a:solidFill>
                <a:schemeClr val="tx1">
                  <a:lumMod val="50000"/>
                  <a:lumOff val="50000"/>
                </a:schemeClr>
              </a:solidFill>
            </a:endParaRPr>
          </a:p>
          <a:p>
            <a:pPr>
              <a:lnSpc>
                <a:spcPct val="100000"/>
              </a:lnSpc>
              <a:spcBef>
                <a:spcPts val="0"/>
              </a:spcBef>
              <a:spcAft>
                <a:spcPts val="0"/>
              </a:spcAft>
            </a:pPr>
            <a:endParaRPr lang="en-US" sz="1100" i="0" dirty="0">
              <a:solidFill>
                <a:schemeClr val="tx2"/>
              </a:solidFill>
            </a:endParaRPr>
          </a:p>
          <a:p>
            <a:endParaRPr lang="en-US" dirty="0"/>
          </a:p>
        </p:txBody>
      </p:sp>
      <p:sp>
        <p:nvSpPr>
          <p:cNvPr id="5" name="Content Placeholder 4">
            <a:extLst>
              <a:ext uri="{FF2B5EF4-FFF2-40B4-BE49-F238E27FC236}">
                <a16:creationId xmlns:a16="http://schemas.microsoft.com/office/drawing/2014/main" id="{F9FF8A22-FFDE-4BA1-B46F-004801A9DA88}"/>
              </a:ext>
            </a:extLst>
          </p:cNvPr>
          <p:cNvSpPr>
            <a:spLocks noGrp="1"/>
          </p:cNvSpPr>
          <p:nvPr>
            <p:ph idx="11"/>
          </p:nvPr>
        </p:nvSpPr>
        <p:spPr>
          <a:xfrm>
            <a:off x="396029" y="2308969"/>
            <a:ext cx="3165817" cy="2647410"/>
          </a:xfrm>
        </p:spPr>
        <p:txBody>
          <a:bodyPr/>
          <a:lstStyle/>
          <a:p>
            <a:pPr>
              <a:lnSpc>
                <a:spcPct val="100000"/>
              </a:lnSpc>
              <a:spcBef>
                <a:spcPts val="0"/>
              </a:spcBef>
              <a:spcAft>
                <a:spcPts val="0"/>
              </a:spcAft>
            </a:pPr>
            <a:r>
              <a:rPr lang="en-US" sz="1300" dirty="0"/>
              <a:t>Educate</a:t>
            </a:r>
            <a:r>
              <a:rPr lang="en-US" sz="1100" dirty="0">
                <a:solidFill>
                  <a:schemeClr val="tx1">
                    <a:lumMod val="50000"/>
                    <a:lumOff val="50000"/>
                  </a:schemeClr>
                </a:solidFill>
              </a:rPr>
              <a:t>	</a:t>
            </a:r>
          </a:p>
          <a:p>
            <a:pPr>
              <a:lnSpc>
                <a:spcPct val="100000"/>
              </a:lnSpc>
              <a:spcBef>
                <a:spcPts val="0"/>
              </a:spcBef>
              <a:spcAft>
                <a:spcPts val="0"/>
              </a:spcAft>
            </a:pPr>
            <a:r>
              <a:rPr lang="en-US" sz="1100" dirty="0">
                <a:solidFill>
                  <a:schemeClr val="tx1">
                    <a:lumMod val="50000"/>
                    <a:lumOff val="50000"/>
                  </a:schemeClr>
                </a:solidFill>
              </a:rPr>
              <a:t>Performance Measure  2: The percentage of classroom lessons that include instructional technology tools and resources.</a:t>
            </a:r>
          </a:p>
          <a:p>
            <a:pPr>
              <a:lnSpc>
                <a:spcPct val="100000"/>
              </a:lnSpc>
              <a:spcBef>
                <a:spcPts val="0"/>
              </a:spcBef>
              <a:spcAft>
                <a:spcPts val="0"/>
              </a:spcAft>
            </a:pPr>
            <a:r>
              <a:rPr lang="en-US" sz="1100" dirty="0">
                <a:solidFill>
                  <a:schemeClr val="tx1">
                    <a:lumMod val="50000"/>
                    <a:lumOff val="50000"/>
                  </a:schemeClr>
                </a:solidFill>
              </a:rPr>
              <a:t>Performance Measure 7:  The percentage of classroom lessons that include problem-based instruction. </a:t>
            </a:r>
          </a:p>
          <a:p>
            <a:pPr>
              <a:lnSpc>
                <a:spcPct val="100000"/>
              </a:lnSpc>
              <a:spcBef>
                <a:spcPts val="0"/>
              </a:spcBef>
              <a:spcAft>
                <a:spcPts val="0"/>
              </a:spcAft>
            </a:pPr>
            <a:r>
              <a:rPr lang="en-US" sz="1100" i="0" dirty="0">
                <a:solidFill>
                  <a:schemeClr val="tx2"/>
                </a:solidFill>
              </a:rPr>
              <a:t>CCPS principals and district leadership developed a classroom walkthrough tool (on next page) in Summer 2019 that will be implemented in the 2019-2020 school year to provide feedback to teachers and collect this data.</a:t>
            </a:r>
          </a:p>
          <a:p>
            <a:pPr>
              <a:lnSpc>
                <a:spcPct val="100000"/>
              </a:lnSpc>
              <a:spcBef>
                <a:spcPts val="0"/>
              </a:spcBef>
              <a:spcAft>
                <a:spcPts val="0"/>
              </a:spcAft>
            </a:pPr>
            <a:r>
              <a:rPr lang="en-US" sz="1100" dirty="0">
                <a:solidFill>
                  <a:schemeClr val="tx1">
                    <a:lumMod val="50000"/>
                    <a:lumOff val="50000"/>
                  </a:schemeClr>
                </a:solidFill>
              </a:rPr>
              <a:t>Performance Measure 6: The percentage of teachers participating in vertical teaming opportunities.</a:t>
            </a:r>
          </a:p>
          <a:p>
            <a:pPr>
              <a:lnSpc>
                <a:spcPct val="100000"/>
              </a:lnSpc>
              <a:spcBef>
                <a:spcPts val="0"/>
              </a:spcBef>
              <a:spcAft>
                <a:spcPts val="0"/>
              </a:spcAft>
            </a:pPr>
            <a:r>
              <a:rPr lang="en-US" sz="1100" i="0" dirty="0">
                <a:solidFill>
                  <a:schemeClr val="tx2"/>
                </a:solidFill>
              </a:rPr>
              <a:t>SEG recommends documenting with sign in sheets professional development sessions with vertical teaming opportunities. </a:t>
            </a:r>
          </a:p>
          <a:p>
            <a:pPr>
              <a:lnSpc>
                <a:spcPct val="100000"/>
              </a:lnSpc>
              <a:spcBef>
                <a:spcPts val="0"/>
              </a:spcBef>
              <a:spcAft>
                <a:spcPts val="0"/>
              </a:spcAft>
            </a:pPr>
            <a:r>
              <a:rPr lang="en-US" sz="1100" dirty="0">
                <a:solidFill>
                  <a:schemeClr val="tx1">
                    <a:lumMod val="50000"/>
                    <a:lumOff val="50000"/>
                  </a:schemeClr>
                </a:solidFill>
              </a:rPr>
              <a:t>Performance Measure 12: The percentage of students engaged in college and career readiness planning.</a:t>
            </a:r>
          </a:p>
          <a:p>
            <a:pPr>
              <a:lnSpc>
                <a:spcPct val="100000"/>
              </a:lnSpc>
              <a:spcBef>
                <a:spcPts val="0"/>
              </a:spcBef>
              <a:spcAft>
                <a:spcPts val="0"/>
              </a:spcAft>
            </a:pPr>
            <a:r>
              <a:rPr lang="en-US" sz="1100" i="0" dirty="0">
                <a:solidFill>
                  <a:schemeClr val="tx2"/>
                </a:solidFill>
              </a:rPr>
              <a:t>SEG recommends that the high school counselor electronically provide documentation related to CCR planning.to the principal (e.g., logbook, agenda, list</a:t>
            </a:r>
            <a:endParaRPr lang="en-US" sz="1100" i="0" dirty="0">
              <a:solidFill>
                <a:schemeClr val="tx2"/>
              </a:solidFill>
              <a:latin typeface="+mn-lt"/>
            </a:endParaRPr>
          </a:p>
        </p:txBody>
      </p:sp>
      <p:sp>
        <p:nvSpPr>
          <p:cNvPr id="7" name="Content Placeholder 8">
            <a:extLst>
              <a:ext uri="{FF2B5EF4-FFF2-40B4-BE49-F238E27FC236}">
                <a16:creationId xmlns:a16="http://schemas.microsoft.com/office/drawing/2014/main" id="{F0250AB6-91E3-4CB3-BF8C-3DDEF8090CA0}"/>
              </a:ext>
            </a:extLst>
          </p:cNvPr>
          <p:cNvSpPr txBox="1">
            <a:spLocks/>
          </p:cNvSpPr>
          <p:nvPr/>
        </p:nvSpPr>
        <p:spPr>
          <a:xfrm>
            <a:off x="3827585" y="685800"/>
            <a:ext cx="4859215" cy="1917551"/>
          </a:xfrm>
          <a:prstGeom prst="rect">
            <a:avLst/>
          </a:prstGeom>
        </p:spPr>
        <p:txBody>
          <a:bodyPr vert="horz" lIns="0" tIns="0" rIns="0" bIns="0" rtlCol="0">
            <a:noAutofit/>
          </a:bodyPr>
          <a:lstStyle>
            <a:lvl1pPr marL="0" indent="0" algn="l" defTabSz="914400" rtl="0" eaLnBrk="1" latinLnBrk="0" hangingPunct="1">
              <a:lnSpc>
                <a:spcPct val="85000"/>
              </a:lnSpc>
              <a:spcBef>
                <a:spcPts val="600"/>
              </a:spcBef>
              <a:spcAft>
                <a:spcPts val="1200"/>
              </a:spcAft>
              <a:buFontTx/>
              <a:buNone/>
              <a:defRPr sz="800" b="0" i="0" kern="1200">
                <a:solidFill>
                  <a:schemeClr val="bg2"/>
                </a:solidFill>
                <a:latin typeface="+mn-lt"/>
                <a:ea typeface="+mn-ea"/>
                <a:cs typeface="+mn-cs"/>
              </a:defRPr>
            </a:lvl1pPr>
            <a:lvl2pPr marL="0" indent="0" algn="l" defTabSz="914400" rtl="0" eaLnBrk="1" latinLnBrk="0" hangingPunct="1">
              <a:lnSpc>
                <a:spcPct val="85000"/>
              </a:lnSpc>
              <a:spcBef>
                <a:spcPts val="0"/>
              </a:spcBef>
              <a:spcAft>
                <a:spcPts val="600"/>
              </a:spcAft>
              <a:buFontTx/>
              <a:buNone/>
              <a:defRPr sz="800" i="1" kern="1200">
                <a:solidFill>
                  <a:schemeClr val="bg2"/>
                </a:solidFill>
                <a:latin typeface="+mn-lt"/>
                <a:ea typeface="+mn-ea"/>
                <a:cs typeface="+mn-cs"/>
              </a:defRPr>
            </a:lvl2pPr>
            <a:lvl3pPr marL="0" indent="0" algn="l" defTabSz="914400" rtl="0" eaLnBrk="1" latinLnBrk="0" hangingPunct="1">
              <a:lnSpc>
                <a:spcPct val="85000"/>
              </a:lnSpc>
              <a:spcBef>
                <a:spcPts val="600"/>
              </a:spcBef>
              <a:spcAft>
                <a:spcPts val="0"/>
              </a:spcAft>
              <a:buFontTx/>
              <a:buNone/>
              <a:defRPr sz="800" b="1" kern="1200">
                <a:solidFill>
                  <a:schemeClr val="bg2"/>
                </a:solidFill>
                <a:latin typeface="+mn-lt"/>
                <a:ea typeface="+mn-ea"/>
                <a:cs typeface="Microsoft New Tai Lue" panose="020B0502040204020203" pitchFamily="34" charset="0"/>
              </a:defRPr>
            </a:lvl3pPr>
            <a:lvl4pPr marL="0" indent="0" algn="l" defTabSz="914400" rtl="0" eaLnBrk="1" latinLnBrk="0" hangingPunct="1">
              <a:lnSpc>
                <a:spcPct val="85000"/>
              </a:lnSpc>
              <a:spcBef>
                <a:spcPts val="600"/>
              </a:spcBef>
              <a:spcAft>
                <a:spcPts val="600"/>
              </a:spcAft>
              <a:buFontTx/>
              <a:buNone/>
              <a:defRPr sz="800" kern="1200">
                <a:solidFill>
                  <a:schemeClr val="bg2"/>
                </a:solidFill>
                <a:latin typeface="+mn-lt"/>
                <a:ea typeface="+mn-ea"/>
                <a:cs typeface="Microsoft New Tai Lue" panose="020B0502040204020203" pitchFamily="34" charset="0"/>
              </a:defRPr>
            </a:lvl4pPr>
            <a:lvl5pPr marL="0" indent="0" algn="l" defTabSz="914400" rtl="0" eaLnBrk="1" latinLnBrk="0" hangingPunct="1">
              <a:lnSpc>
                <a:spcPct val="85000"/>
              </a:lnSpc>
              <a:spcBef>
                <a:spcPts val="0"/>
              </a:spcBef>
              <a:spcAft>
                <a:spcPts val="600"/>
              </a:spcAft>
              <a:buFontTx/>
              <a:buNone/>
              <a:defRPr sz="800" kern="1200">
                <a:solidFill>
                  <a:schemeClr val="bg2"/>
                </a:solidFill>
                <a:latin typeface="+mn-lt"/>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lvl="3"/>
            <a:r>
              <a:rPr lang="en-US" sz="1100" dirty="0">
                <a:solidFill>
                  <a:schemeClr val="tx2"/>
                </a:solidFill>
              </a:rPr>
              <a:t>The CCPS Strategic Plan provides guidance through 2023 as stakeholders navigate the education environment. When the Plan was written in 2017-2018, it envisioned where the Charles City County Public Schools would be in 2023. The pillars organize the objectives and the performance measures (PM) support leadership and others in making strategic decisions to stay-the-course, modify actions, or even make a change. </a:t>
            </a:r>
          </a:p>
          <a:p>
            <a:pPr lvl="3"/>
            <a:r>
              <a:rPr lang="en-US" sz="1100" dirty="0">
                <a:solidFill>
                  <a:schemeClr val="tx2"/>
                </a:solidFill>
              </a:rPr>
              <a:t>The Year 1 report (2018-19)  contains more data and information than was previously available during the baseline year (2017-2018). There are performance measures where the data was not available or insufficient. These are opportunities for data collection in Years 2 and beyond. CCPS Leadership began addressing some these in Year 1 and will continue to do so in Year 2 as the Strategic Plan is phased in. The data collected and analyzed in 2019-2020 will be established as the baseline for the performance measures listed below.</a:t>
            </a:r>
          </a:p>
          <a:p>
            <a:pPr lvl="3"/>
            <a:endParaRPr lang="en-US" sz="1100" dirty="0">
              <a:solidFill>
                <a:schemeClr val="tx2"/>
              </a:solidFill>
            </a:endParaRPr>
          </a:p>
          <a:p>
            <a:pPr lvl="3"/>
            <a:endParaRPr lang="en-US" sz="900" dirty="0">
              <a:solidFill>
                <a:schemeClr val="tx2"/>
              </a:solidFill>
            </a:endParaRPr>
          </a:p>
        </p:txBody>
      </p:sp>
      <p:pic>
        <p:nvPicPr>
          <p:cNvPr id="8" name="Picture 7">
            <a:extLst>
              <a:ext uri="{FF2B5EF4-FFF2-40B4-BE49-F238E27FC236}">
                <a16:creationId xmlns:a16="http://schemas.microsoft.com/office/drawing/2014/main" id="{A886B32B-EDFE-4CB4-B4EA-E9DBC26B8EEF}"/>
              </a:ext>
            </a:extLst>
          </p:cNvPr>
          <p:cNvPicPr>
            <a:picLocks noChangeAspect="1"/>
          </p:cNvPicPr>
          <p:nvPr/>
        </p:nvPicPr>
        <p:blipFill>
          <a:blip r:embed="rId3"/>
          <a:stretch>
            <a:fillRect/>
          </a:stretch>
        </p:blipFill>
        <p:spPr>
          <a:xfrm>
            <a:off x="4175619" y="5908291"/>
            <a:ext cx="1625686" cy="466990"/>
          </a:xfrm>
          <a:prstGeom prst="rect">
            <a:avLst/>
          </a:prstGeom>
        </p:spPr>
      </p:pic>
      <p:sp>
        <p:nvSpPr>
          <p:cNvPr id="9" name="Rectangle 8">
            <a:extLst>
              <a:ext uri="{FF2B5EF4-FFF2-40B4-BE49-F238E27FC236}">
                <a16:creationId xmlns:a16="http://schemas.microsoft.com/office/drawing/2014/main" id="{8E3A4AD0-E4BF-094D-92D7-9EA6CA8700F8}"/>
              </a:ext>
            </a:extLst>
          </p:cNvPr>
          <p:cNvSpPr/>
          <p:nvPr/>
        </p:nvSpPr>
        <p:spPr>
          <a:xfrm>
            <a:off x="913728" y="6256608"/>
            <a:ext cx="198120" cy="42021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10" name="Rectangle 9">
            <a:extLst>
              <a:ext uri="{FF2B5EF4-FFF2-40B4-BE49-F238E27FC236}">
                <a16:creationId xmlns:a16="http://schemas.microsoft.com/office/drawing/2014/main" id="{8B639FEA-7958-4C4E-83F4-0528CCF8ED00}"/>
              </a:ext>
            </a:extLst>
          </p:cNvPr>
          <p:cNvSpPr/>
          <p:nvPr/>
        </p:nvSpPr>
        <p:spPr>
          <a:xfrm>
            <a:off x="173502" y="6256608"/>
            <a:ext cx="198120" cy="420211"/>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11" name="Rectangle 10">
            <a:extLst>
              <a:ext uri="{FF2B5EF4-FFF2-40B4-BE49-F238E27FC236}">
                <a16:creationId xmlns:a16="http://schemas.microsoft.com/office/drawing/2014/main" id="{9D31EA66-CC99-B04A-BDF7-4611AEFD0348}"/>
              </a:ext>
            </a:extLst>
          </p:cNvPr>
          <p:cNvSpPr/>
          <p:nvPr/>
        </p:nvSpPr>
        <p:spPr>
          <a:xfrm>
            <a:off x="541718" y="6234061"/>
            <a:ext cx="198120" cy="450850"/>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12" name="Rectangle 11">
            <a:extLst>
              <a:ext uri="{FF2B5EF4-FFF2-40B4-BE49-F238E27FC236}">
                <a16:creationId xmlns:a16="http://schemas.microsoft.com/office/drawing/2014/main" id="{6918D6D1-91B2-4930-98E8-4ECB04C17671}"/>
              </a:ext>
            </a:extLst>
          </p:cNvPr>
          <p:cNvSpPr/>
          <p:nvPr/>
        </p:nvSpPr>
        <p:spPr>
          <a:xfrm>
            <a:off x="1285738" y="5858559"/>
            <a:ext cx="2337278" cy="769441"/>
          </a:xfrm>
          <a:prstGeom prst="rect">
            <a:avLst/>
          </a:prstGeom>
        </p:spPr>
        <p:txBody>
          <a:bodyPr wrap="square">
            <a:spAutoFit/>
          </a:bodyPr>
          <a:lstStyle/>
          <a:p>
            <a:r>
              <a:rPr lang="en-US" sz="1100" dirty="0">
                <a:solidFill>
                  <a:schemeClr val="tx2"/>
                </a:solidFill>
                <a:latin typeface="Corbel" panose="020B0503020204020204" pitchFamily="34" charset="0"/>
              </a:rPr>
              <a:t>of sessions conducted and indicate how many students in the case of a whole class/group activity) by the last day of school.</a:t>
            </a:r>
          </a:p>
        </p:txBody>
      </p:sp>
    </p:spTree>
    <p:extLst>
      <p:ext uri="{BB962C8B-B14F-4D97-AF65-F5344CB8AC3E}">
        <p14:creationId xmlns:p14="http://schemas.microsoft.com/office/powerpoint/2010/main" val="2995843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FD70-0D7A-4512-8823-2C218AD52A5E}"/>
              </a:ext>
            </a:extLst>
          </p:cNvPr>
          <p:cNvSpPr>
            <a:spLocks noGrp="1"/>
          </p:cNvSpPr>
          <p:nvPr>
            <p:ph type="title"/>
          </p:nvPr>
        </p:nvSpPr>
        <p:spPr>
          <a:xfrm>
            <a:off x="457200" y="685800"/>
            <a:ext cx="3258766" cy="1228028"/>
          </a:xfrm>
        </p:spPr>
        <p:txBody>
          <a:bodyPr/>
          <a:lstStyle/>
          <a:p>
            <a:r>
              <a:rPr lang="en-US" dirty="0"/>
              <a:t>The Instructional Feedback Walkthrough Form Now Collects Methods Information</a:t>
            </a:r>
          </a:p>
        </p:txBody>
      </p:sp>
      <p:sp>
        <p:nvSpPr>
          <p:cNvPr id="5" name="Text Placeholder 4">
            <a:extLst>
              <a:ext uri="{FF2B5EF4-FFF2-40B4-BE49-F238E27FC236}">
                <a16:creationId xmlns:a16="http://schemas.microsoft.com/office/drawing/2014/main" id="{BD0C6F33-C547-4958-AF2A-DEA6BA499774}"/>
              </a:ext>
            </a:extLst>
          </p:cNvPr>
          <p:cNvSpPr>
            <a:spLocks noGrp="1"/>
          </p:cNvSpPr>
          <p:nvPr>
            <p:ph type="body" sz="quarter" idx="10"/>
          </p:nvPr>
        </p:nvSpPr>
        <p:spPr/>
        <p:txBody>
          <a:bodyPr/>
          <a:lstStyle/>
          <a:p>
            <a:endParaRPr lang="en-US" dirty="0"/>
          </a:p>
        </p:txBody>
      </p:sp>
      <p:sp>
        <p:nvSpPr>
          <p:cNvPr id="7" name="TextBox 6">
            <a:extLst>
              <a:ext uri="{FF2B5EF4-FFF2-40B4-BE49-F238E27FC236}">
                <a16:creationId xmlns:a16="http://schemas.microsoft.com/office/drawing/2014/main" id="{E44EEF3D-AEEF-4242-BAA2-0E22D75A33D0}"/>
              </a:ext>
            </a:extLst>
          </p:cNvPr>
          <p:cNvSpPr txBox="1"/>
          <p:nvPr/>
        </p:nvSpPr>
        <p:spPr>
          <a:xfrm>
            <a:off x="86185" y="6407150"/>
            <a:ext cx="368710" cy="246221"/>
          </a:xfrm>
          <a:prstGeom prst="rect">
            <a:avLst/>
          </a:prstGeom>
          <a:noFill/>
        </p:spPr>
        <p:txBody>
          <a:bodyPr wrap="square" rtlCol="0">
            <a:spAutoFit/>
          </a:bodyPr>
          <a:lstStyle/>
          <a:p>
            <a:r>
              <a:rPr lang="en-US" sz="1000" dirty="0"/>
              <a:t>  2</a:t>
            </a:r>
          </a:p>
        </p:txBody>
      </p:sp>
      <p:graphicFrame>
        <p:nvGraphicFramePr>
          <p:cNvPr id="11" name="Table 10">
            <a:extLst>
              <a:ext uri="{FF2B5EF4-FFF2-40B4-BE49-F238E27FC236}">
                <a16:creationId xmlns:a16="http://schemas.microsoft.com/office/drawing/2014/main" id="{DA835576-ACD4-C342-BCA7-EA848F0E7520}"/>
              </a:ext>
            </a:extLst>
          </p:cNvPr>
          <p:cNvGraphicFramePr>
            <a:graphicFrameLocks/>
          </p:cNvGraphicFramePr>
          <p:nvPr>
            <p:extLst>
              <p:ext uri="{D42A27DB-BD31-4B8C-83A1-F6EECF244321}">
                <p14:modId xmlns:p14="http://schemas.microsoft.com/office/powerpoint/2010/main" val="1450492775"/>
              </p:ext>
            </p:extLst>
          </p:nvPr>
        </p:nvGraphicFramePr>
        <p:xfrm>
          <a:off x="1188913" y="5952277"/>
          <a:ext cx="7774112" cy="1051560"/>
        </p:xfrm>
        <a:graphic>
          <a:graphicData uri="http://schemas.openxmlformats.org/drawingml/2006/table">
            <a:tbl>
              <a:tblPr firstRow="1" bandRow="1">
                <a:tableStyleId>{5C22544A-7EE6-4342-B048-85BDC9FD1C3A}</a:tableStyleId>
              </a:tblPr>
              <a:tblGrid>
                <a:gridCol w="2770244">
                  <a:extLst>
                    <a:ext uri="{9D8B030D-6E8A-4147-A177-3AD203B41FA5}">
                      <a16:colId xmlns:a16="http://schemas.microsoft.com/office/drawing/2014/main" val="2566997009"/>
                    </a:ext>
                  </a:extLst>
                </a:gridCol>
                <a:gridCol w="5003868">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 </a:t>
                      </a:r>
                      <a:r>
                        <a:rPr lang="en-US" sz="900" b="0" dirty="0">
                          <a:solidFill>
                            <a:schemeClr val="tx1">
                              <a:lumMod val="50000"/>
                              <a:lumOff val="50000"/>
                            </a:schemeClr>
                          </a:solidFill>
                        </a:rPr>
                        <a:t>Performance Measure 2: The percentage of classroom lessons that include instructional technology tools and resources.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lumMod val="50000"/>
                              <a:lumOff val="50000"/>
                            </a:schemeClr>
                          </a:solidFill>
                        </a:rPr>
                        <a:t>Performance Measure 7: The percentage of classroom lessons that include problem-based instruction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dirty="0">
                        <a:solidFill>
                          <a:schemeClr val="tx1">
                            <a:lumMod val="50000"/>
                            <a:lumOff val="50000"/>
                          </a:schemeClr>
                        </a:solidFill>
                      </a:endParaRP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CCPS Central Office provided the observation tool developed for this performance measure. Baseline data will be established 2019-2020.</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pic>
        <p:nvPicPr>
          <p:cNvPr id="3" name="Picture 2">
            <a:extLst>
              <a:ext uri="{FF2B5EF4-FFF2-40B4-BE49-F238E27FC236}">
                <a16:creationId xmlns:a16="http://schemas.microsoft.com/office/drawing/2014/main" id="{6A0DFC14-505C-418E-855A-6CDF0D651129}"/>
              </a:ext>
            </a:extLst>
          </p:cNvPr>
          <p:cNvPicPr>
            <a:picLocks noChangeAspect="1"/>
          </p:cNvPicPr>
          <p:nvPr/>
        </p:nvPicPr>
        <p:blipFill>
          <a:blip r:embed="rId3"/>
          <a:stretch>
            <a:fillRect/>
          </a:stretch>
        </p:blipFill>
        <p:spPr>
          <a:xfrm>
            <a:off x="4142303" y="685800"/>
            <a:ext cx="4317802" cy="5266477"/>
          </a:xfrm>
          <a:prstGeom prst="rect">
            <a:avLst/>
          </a:prstGeom>
        </p:spPr>
      </p:pic>
      <p:sp>
        <p:nvSpPr>
          <p:cNvPr id="10" name="Rectangle 9">
            <a:extLst>
              <a:ext uri="{FF2B5EF4-FFF2-40B4-BE49-F238E27FC236}">
                <a16:creationId xmlns:a16="http://schemas.microsoft.com/office/drawing/2014/main" id="{3803EE79-96BD-465E-A2BD-C8B106080B88}"/>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4" name="Rectangle 3">
            <a:extLst>
              <a:ext uri="{FF2B5EF4-FFF2-40B4-BE49-F238E27FC236}">
                <a16:creationId xmlns:a16="http://schemas.microsoft.com/office/drawing/2014/main" id="{3A0CE946-01D6-4612-B440-02656A96DDE1}"/>
              </a:ext>
            </a:extLst>
          </p:cNvPr>
          <p:cNvSpPr/>
          <p:nvPr/>
        </p:nvSpPr>
        <p:spPr>
          <a:xfrm>
            <a:off x="371622" y="2960223"/>
            <a:ext cx="3344344" cy="1954381"/>
          </a:xfrm>
          <a:prstGeom prst="rect">
            <a:avLst/>
          </a:prstGeom>
        </p:spPr>
        <p:txBody>
          <a:bodyPr wrap="square">
            <a:spAutoFit/>
          </a:bodyPr>
          <a:lstStyle/>
          <a:p>
            <a:pPr>
              <a:lnSpc>
                <a:spcPct val="110000"/>
              </a:lnSpc>
            </a:pPr>
            <a:r>
              <a:rPr lang="en-US" sz="1100" kern="100" spc="-50" dirty="0">
                <a:solidFill>
                  <a:schemeClr val="tx2"/>
                </a:solidFill>
              </a:rPr>
              <a:t>To capture the percentage of technological tools and resources  that are being used (performance measure 2) and the frequency of problem-based learning classroom lessons, CCPS developed a walkthrough observation protocol this summer (See Right Image).  This form will capture a snapshot of what is occurring in classrooms. Beginning fall 2019, administrators will pilot the form and then collect baseline data in the spring 2020 observation cycle. </a:t>
            </a:r>
          </a:p>
          <a:p>
            <a:pPr>
              <a:lnSpc>
                <a:spcPct val="110000"/>
              </a:lnSpc>
            </a:pPr>
            <a:endParaRPr lang="en-US" sz="1100" kern="100" spc="-50" dirty="0">
              <a:solidFill>
                <a:schemeClr val="tx2"/>
              </a:solidFill>
            </a:endParaRPr>
          </a:p>
        </p:txBody>
      </p:sp>
    </p:spTree>
    <p:extLst>
      <p:ext uri="{BB962C8B-B14F-4D97-AF65-F5344CB8AC3E}">
        <p14:creationId xmlns:p14="http://schemas.microsoft.com/office/powerpoint/2010/main" val="5283736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1FD70-0D7A-4512-8823-2C218AD52A5E}"/>
              </a:ext>
            </a:extLst>
          </p:cNvPr>
          <p:cNvSpPr>
            <a:spLocks noGrp="1"/>
          </p:cNvSpPr>
          <p:nvPr>
            <p:ph type="title"/>
          </p:nvPr>
        </p:nvSpPr>
        <p:spPr>
          <a:xfrm>
            <a:off x="457200" y="685800"/>
            <a:ext cx="3258766" cy="1228028"/>
          </a:xfrm>
        </p:spPr>
        <p:txBody>
          <a:bodyPr/>
          <a:lstStyle/>
          <a:p>
            <a:r>
              <a:rPr lang="en-US" dirty="0"/>
              <a:t>CCPS Leaders and Teacher Leaders Receive Professional Development Feedback from Colleagues</a:t>
            </a:r>
          </a:p>
        </p:txBody>
      </p:sp>
      <p:sp>
        <p:nvSpPr>
          <p:cNvPr id="5" name="Text Placeholder 4">
            <a:extLst>
              <a:ext uri="{FF2B5EF4-FFF2-40B4-BE49-F238E27FC236}">
                <a16:creationId xmlns:a16="http://schemas.microsoft.com/office/drawing/2014/main" id="{BD0C6F33-C547-4958-AF2A-DEA6BA499774}"/>
              </a:ext>
            </a:extLst>
          </p:cNvPr>
          <p:cNvSpPr>
            <a:spLocks noGrp="1"/>
          </p:cNvSpPr>
          <p:nvPr>
            <p:ph type="body" sz="quarter" idx="10"/>
          </p:nvPr>
        </p:nvSpPr>
        <p:spPr/>
        <p:txBody>
          <a:bodyPr/>
          <a:lstStyle/>
          <a:p>
            <a:endParaRPr lang="en-US" dirty="0"/>
          </a:p>
        </p:txBody>
      </p:sp>
      <p:sp>
        <p:nvSpPr>
          <p:cNvPr id="7" name="TextBox 6">
            <a:extLst>
              <a:ext uri="{FF2B5EF4-FFF2-40B4-BE49-F238E27FC236}">
                <a16:creationId xmlns:a16="http://schemas.microsoft.com/office/drawing/2014/main" id="{E44EEF3D-AEEF-4242-BAA2-0E22D75A33D0}"/>
              </a:ext>
            </a:extLst>
          </p:cNvPr>
          <p:cNvSpPr txBox="1"/>
          <p:nvPr/>
        </p:nvSpPr>
        <p:spPr>
          <a:xfrm>
            <a:off x="86185" y="6407150"/>
            <a:ext cx="368710" cy="246221"/>
          </a:xfrm>
          <a:prstGeom prst="rect">
            <a:avLst/>
          </a:prstGeom>
          <a:noFill/>
        </p:spPr>
        <p:txBody>
          <a:bodyPr wrap="square" rtlCol="0">
            <a:spAutoFit/>
          </a:bodyPr>
          <a:lstStyle/>
          <a:p>
            <a:r>
              <a:rPr lang="en-US" sz="1000" dirty="0"/>
              <a:t>  2</a:t>
            </a:r>
          </a:p>
        </p:txBody>
      </p:sp>
      <p:graphicFrame>
        <p:nvGraphicFramePr>
          <p:cNvPr id="11" name="Table 10">
            <a:extLst>
              <a:ext uri="{FF2B5EF4-FFF2-40B4-BE49-F238E27FC236}">
                <a16:creationId xmlns:a16="http://schemas.microsoft.com/office/drawing/2014/main" id="{DA835576-ACD4-C342-BCA7-EA848F0E7520}"/>
              </a:ext>
            </a:extLst>
          </p:cNvPr>
          <p:cNvGraphicFramePr>
            <a:graphicFrameLocks/>
          </p:cNvGraphicFramePr>
          <p:nvPr>
            <p:extLst>
              <p:ext uri="{D42A27DB-BD31-4B8C-83A1-F6EECF244321}">
                <p14:modId xmlns:p14="http://schemas.microsoft.com/office/powerpoint/2010/main" val="1289904097"/>
              </p:ext>
            </p:extLst>
          </p:nvPr>
        </p:nvGraphicFramePr>
        <p:xfrm>
          <a:off x="1188913" y="5952277"/>
          <a:ext cx="7774112" cy="809809"/>
        </p:xfrm>
        <a:graphic>
          <a:graphicData uri="http://schemas.openxmlformats.org/drawingml/2006/table">
            <a:tbl>
              <a:tblPr firstRow="1" bandRow="1">
                <a:tableStyleId>{5C22544A-7EE6-4342-B048-85BDC9FD1C3A}</a:tableStyleId>
              </a:tblPr>
              <a:tblGrid>
                <a:gridCol w="2770244">
                  <a:extLst>
                    <a:ext uri="{9D8B030D-6E8A-4147-A177-3AD203B41FA5}">
                      <a16:colId xmlns:a16="http://schemas.microsoft.com/office/drawing/2014/main" val="2566997009"/>
                    </a:ext>
                  </a:extLst>
                </a:gridCol>
                <a:gridCol w="5003868">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 </a:t>
                      </a:r>
                      <a:r>
                        <a:rPr lang="en-US" sz="900" b="0" dirty="0">
                          <a:solidFill>
                            <a:schemeClr val="tx1">
                              <a:lumMod val="50000"/>
                              <a:lumOff val="50000"/>
                            </a:schemeClr>
                          </a:solidFill>
                        </a:rPr>
                        <a:t>Performance Measure 13: The percentage of certified staff reporting satisfaction with CCPS professional development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dirty="0">
                        <a:solidFill>
                          <a:schemeClr val="tx1">
                            <a:lumMod val="50000"/>
                            <a:lumOff val="50000"/>
                          </a:schemeClr>
                        </a:solidFill>
                      </a:endParaRP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SEG Survey Monkey</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sp>
        <p:nvSpPr>
          <p:cNvPr id="10" name="Rectangle 9">
            <a:extLst>
              <a:ext uri="{FF2B5EF4-FFF2-40B4-BE49-F238E27FC236}">
                <a16:creationId xmlns:a16="http://schemas.microsoft.com/office/drawing/2014/main" id="{3803EE79-96BD-465E-A2BD-C8B106080B88}"/>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4" name="Rectangle 3">
            <a:extLst>
              <a:ext uri="{FF2B5EF4-FFF2-40B4-BE49-F238E27FC236}">
                <a16:creationId xmlns:a16="http://schemas.microsoft.com/office/drawing/2014/main" id="{3A0CE946-01D6-4612-B440-02656A96DDE1}"/>
              </a:ext>
            </a:extLst>
          </p:cNvPr>
          <p:cNvSpPr/>
          <p:nvPr/>
        </p:nvSpPr>
        <p:spPr>
          <a:xfrm>
            <a:off x="371622" y="4730596"/>
            <a:ext cx="8467578" cy="1209562"/>
          </a:xfrm>
          <a:prstGeom prst="rect">
            <a:avLst/>
          </a:prstGeom>
        </p:spPr>
        <p:txBody>
          <a:bodyPr wrap="square">
            <a:spAutoFit/>
          </a:bodyPr>
          <a:lstStyle/>
          <a:p>
            <a:pPr>
              <a:lnSpc>
                <a:spcPct val="110000"/>
              </a:lnSpc>
            </a:pPr>
            <a:r>
              <a:rPr lang="en-US" sz="1100" kern="100" spc="-50" dirty="0">
                <a:solidFill>
                  <a:schemeClr val="tx2"/>
                </a:solidFill>
              </a:rPr>
              <a:t>Performance Measure 13 documents overall teacher satisfaction with professional development opportunities. The data came from the annual school division climate survey as no point-of-service document existed. In Collaboration with SEG, CCPS created a professional development feedback form for participants to take online after attending professional development opportunities. This information can be used to monitor the implementation of the strategic plan as well as provide specific feedback to the training facilitators (see form above). The survey takes three minutes or less to complete and collects participants’ ratings of the professional development, training facilitators’ effectiveness, and relevance. Also, there are open-ended fields to identify strengths and opportunities for improvement .</a:t>
            </a:r>
          </a:p>
        </p:txBody>
      </p:sp>
      <p:pic>
        <p:nvPicPr>
          <p:cNvPr id="6" name="Picture 5">
            <a:extLst>
              <a:ext uri="{FF2B5EF4-FFF2-40B4-BE49-F238E27FC236}">
                <a16:creationId xmlns:a16="http://schemas.microsoft.com/office/drawing/2014/main" id="{D2755002-E18B-4766-A0F8-173BBFE5E391}"/>
              </a:ext>
            </a:extLst>
          </p:cNvPr>
          <p:cNvPicPr>
            <a:picLocks noChangeAspect="1"/>
          </p:cNvPicPr>
          <p:nvPr/>
        </p:nvPicPr>
        <p:blipFill>
          <a:blip r:embed="rId3"/>
          <a:stretch>
            <a:fillRect/>
          </a:stretch>
        </p:blipFill>
        <p:spPr>
          <a:xfrm>
            <a:off x="3884079" y="480602"/>
            <a:ext cx="4802721" cy="4122021"/>
          </a:xfrm>
          <a:prstGeom prst="rect">
            <a:avLst/>
          </a:prstGeom>
        </p:spPr>
      </p:pic>
      <p:graphicFrame>
        <p:nvGraphicFramePr>
          <p:cNvPr id="12" name="Table 11">
            <a:extLst>
              <a:ext uri="{FF2B5EF4-FFF2-40B4-BE49-F238E27FC236}">
                <a16:creationId xmlns:a16="http://schemas.microsoft.com/office/drawing/2014/main" id="{975489C3-CB79-427F-9BE8-1A07DB520E5C}"/>
              </a:ext>
            </a:extLst>
          </p:cNvPr>
          <p:cNvGraphicFramePr>
            <a:graphicFrameLocks noGrp="1"/>
          </p:cNvGraphicFramePr>
          <p:nvPr>
            <p:extLst>
              <p:ext uri="{D42A27DB-BD31-4B8C-83A1-F6EECF244321}">
                <p14:modId xmlns:p14="http://schemas.microsoft.com/office/powerpoint/2010/main" val="2630465947"/>
              </p:ext>
            </p:extLst>
          </p:nvPr>
        </p:nvGraphicFramePr>
        <p:xfrm>
          <a:off x="457200" y="3370460"/>
          <a:ext cx="3161071" cy="1043686"/>
        </p:xfrm>
        <a:graphic>
          <a:graphicData uri="http://schemas.openxmlformats.org/drawingml/2006/table">
            <a:tbl>
              <a:tblPr>
                <a:tableStyleId>{5C22544A-7EE6-4342-B048-85BDC9FD1C3A}</a:tableStyleId>
              </a:tblPr>
              <a:tblGrid>
                <a:gridCol w="3161071">
                  <a:extLst>
                    <a:ext uri="{9D8B030D-6E8A-4147-A177-3AD203B41FA5}">
                      <a16:colId xmlns:a16="http://schemas.microsoft.com/office/drawing/2014/main" val="20000"/>
                    </a:ext>
                  </a:extLst>
                </a:gridCol>
              </a:tblGrid>
              <a:tr h="945405">
                <a:tc>
                  <a:txBody>
                    <a:bodyPr/>
                    <a:lstStyle/>
                    <a:p>
                      <a:pPr marL="0" algn="l" defTabSz="914400" rtl="0" eaLnBrk="1" latinLnBrk="0" hangingPunct="1">
                        <a:lnSpc>
                          <a:spcPct val="110000"/>
                        </a:lnSpc>
                      </a:pPr>
                      <a:r>
                        <a:rPr lang="en-US" sz="1300" i="1" kern="100" spc="-50" baseline="0" dirty="0">
                          <a:solidFill>
                            <a:schemeClr val="accent1"/>
                          </a:solidFill>
                          <a:latin typeface="Corbel" panose="020B0503020204020204" pitchFamily="34" charset="0"/>
                          <a:ea typeface="+mn-ea"/>
                          <a:cs typeface="+mn-cs"/>
                        </a:rPr>
                        <a:t>Since implementing in late August 2019, 108 surveys have been completed after multiple professional development events. Thus far, the overall satisfaction rating is 75%. </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344810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D6238-5E5F-4E4A-85C6-D967EE1D975C}"/>
              </a:ext>
            </a:extLst>
          </p:cNvPr>
          <p:cNvSpPr>
            <a:spLocks noGrp="1"/>
          </p:cNvSpPr>
          <p:nvPr>
            <p:ph type="title"/>
          </p:nvPr>
        </p:nvSpPr>
        <p:spPr/>
        <p:txBody>
          <a:bodyPr/>
          <a:lstStyle/>
          <a:p>
            <a:r>
              <a:rPr lang="en-US" dirty="0"/>
              <a:t>Looking Towards Year 2</a:t>
            </a:r>
          </a:p>
        </p:txBody>
      </p:sp>
      <p:sp>
        <p:nvSpPr>
          <p:cNvPr id="3" name="Content Placeholder 2">
            <a:extLst>
              <a:ext uri="{FF2B5EF4-FFF2-40B4-BE49-F238E27FC236}">
                <a16:creationId xmlns:a16="http://schemas.microsoft.com/office/drawing/2014/main" id="{F6D95F5C-CA2F-4020-B3EC-DEA7257AE630}"/>
              </a:ext>
            </a:extLst>
          </p:cNvPr>
          <p:cNvSpPr>
            <a:spLocks noGrp="1"/>
          </p:cNvSpPr>
          <p:nvPr>
            <p:ph idx="1"/>
          </p:nvPr>
        </p:nvSpPr>
        <p:spPr>
          <a:xfrm>
            <a:off x="3829078" y="791355"/>
            <a:ext cx="4857722" cy="1471930"/>
          </a:xfrm>
        </p:spPr>
        <p:txBody>
          <a:bodyPr/>
          <a:lstStyle/>
          <a:p>
            <a:r>
              <a:rPr lang="en-US" sz="1100" i="0" dirty="0">
                <a:solidFill>
                  <a:schemeClr val="tx2"/>
                </a:solidFill>
                <a:latin typeface="+mn-lt"/>
              </a:rPr>
              <a:t>The burden of data collection and submission for the baseline data and Year 1 data was borne by the Assistant Superintendent. SEG recommends that in Year 2, the assistant superintendent, if he remains the point of contact (POC), distribute the data collection and maintenance responsibilities to the appropriate CCPS employees who would submit the documentation to the POC. Recommended items to delegate the collection of performance measures appear in the table. Suggested due dates are provided Items are to be submitted electronically by CCPS to the SEG Dropbox.</a:t>
            </a:r>
          </a:p>
        </p:txBody>
      </p:sp>
      <p:sp>
        <p:nvSpPr>
          <p:cNvPr id="5" name="Text Placeholder 4">
            <a:extLst>
              <a:ext uri="{FF2B5EF4-FFF2-40B4-BE49-F238E27FC236}">
                <a16:creationId xmlns:a16="http://schemas.microsoft.com/office/drawing/2014/main" id="{E9013BBE-00CE-4989-9EF5-6F5706D43409}"/>
              </a:ext>
            </a:extLst>
          </p:cNvPr>
          <p:cNvSpPr>
            <a:spLocks noGrp="1"/>
          </p:cNvSpPr>
          <p:nvPr>
            <p:ph type="body" sz="quarter" idx="10"/>
          </p:nvPr>
        </p:nvSpPr>
        <p:spPr/>
        <p:txBody>
          <a:bodyPr/>
          <a:lstStyle/>
          <a:p>
            <a:endParaRPr lang="en-US" dirty="0"/>
          </a:p>
        </p:txBody>
      </p:sp>
      <p:graphicFrame>
        <p:nvGraphicFramePr>
          <p:cNvPr id="7" name="Table 8">
            <a:extLst>
              <a:ext uri="{FF2B5EF4-FFF2-40B4-BE49-F238E27FC236}">
                <a16:creationId xmlns:a16="http://schemas.microsoft.com/office/drawing/2014/main" id="{EEFD32C2-8996-4B15-803A-D11BB89FA4D3}"/>
              </a:ext>
            </a:extLst>
          </p:cNvPr>
          <p:cNvGraphicFramePr>
            <a:graphicFrameLocks noGrp="1"/>
          </p:cNvGraphicFramePr>
          <p:nvPr>
            <p:ph idx="13"/>
            <p:extLst>
              <p:ext uri="{D42A27DB-BD31-4B8C-83A1-F6EECF244321}">
                <p14:modId xmlns:p14="http://schemas.microsoft.com/office/powerpoint/2010/main" val="2269894543"/>
              </p:ext>
            </p:extLst>
          </p:nvPr>
        </p:nvGraphicFramePr>
        <p:xfrm>
          <a:off x="0" y="2612742"/>
          <a:ext cx="9143999" cy="4232944"/>
        </p:xfrm>
        <a:graphic>
          <a:graphicData uri="http://schemas.openxmlformats.org/drawingml/2006/table">
            <a:tbl>
              <a:tblPr firstRow="1" bandRow="1">
                <a:tableStyleId>{5C22544A-7EE6-4342-B048-85BDC9FD1C3A}</a:tableStyleId>
              </a:tblPr>
              <a:tblGrid>
                <a:gridCol w="5485239">
                  <a:extLst>
                    <a:ext uri="{9D8B030D-6E8A-4147-A177-3AD203B41FA5}">
                      <a16:colId xmlns:a16="http://schemas.microsoft.com/office/drawing/2014/main" val="2692483601"/>
                    </a:ext>
                  </a:extLst>
                </a:gridCol>
                <a:gridCol w="1948247">
                  <a:extLst>
                    <a:ext uri="{9D8B030D-6E8A-4147-A177-3AD203B41FA5}">
                      <a16:colId xmlns:a16="http://schemas.microsoft.com/office/drawing/2014/main" val="1571921169"/>
                    </a:ext>
                  </a:extLst>
                </a:gridCol>
                <a:gridCol w="1710513">
                  <a:extLst>
                    <a:ext uri="{9D8B030D-6E8A-4147-A177-3AD203B41FA5}">
                      <a16:colId xmlns:a16="http://schemas.microsoft.com/office/drawing/2014/main" val="939078200"/>
                    </a:ext>
                  </a:extLst>
                </a:gridCol>
              </a:tblGrid>
              <a:tr h="447669">
                <a:tc>
                  <a:txBody>
                    <a:bodyPr/>
                    <a:lstStyle/>
                    <a:p>
                      <a:r>
                        <a:rPr lang="en-US" sz="1100" dirty="0">
                          <a:solidFill>
                            <a:schemeClr val="tx2"/>
                          </a:solidFill>
                        </a:rPr>
                        <a:t>Item (Pillar, Performance Measure Number)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solidFill>
                            <a:schemeClr val="tx2"/>
                          </a:solidFill>
                        </a:rPr>
                        <a:t>Suggested Responsible</a:t>
                      </a:r>
                    </a:p>
                    <a:p>
                      <a:r>
                        <a:rPr lang="en-US" sz="1100" dirty="0">
                          <a:solidFill>
                            <a:schemeClr val="tx2"/>
                          </a:solidFill>
                        </a:rPr>
                        <a:t>Person (via if applicable)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solidFill>
                            <a:schemeClr val="tx2"/>
                          </a:solidFill>
                        </a:rPr>
                        <a:t>Suggested Date Due to the CCPS POC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22225192"/>
                  </a:ext>
                </a:extLst>
              </a:tr>
              <a:tr h="623539">
                <a:tc>
                  <a:txBody>
                    <a:bodyPr/>
                    <a:lstStyle/>
                    <a:p>
                      <a:r>
                        <a:rPr lang="en-US" sz="1100" dirty="0">
                          <a:solidFill>
                            <a:schemeClr val="tx2"/>
                          </a:solidFill>
                        </a:rPr>
                        <a:t>Enrollment information: Flexible learning and dual enrollment information (Educate, 1); CTE credentials earned (Educate, 5); Students taking college level courses (Educate, 8) 8</a:t>
                      </a:r>
                      <a:r>
                        <a:rPr lang="en-US" sz="1100" baseline="30000" dirty="0">
                          <a:solidFill>
                            <a:schemeClr val="tx2"/>
                          </a:solidFill>
                        </a:rPr>
                        <a:t>th</a:t>
                      </a:r>
                      <a:r>
                        <a:rPr lang="en-US" sz="1100" dirty="0">
                          <a:solidFill>
                            <a:schemeClr val="tx2"/>
                          </a:solidFill>
                        </a:rPr>
                        <a:t> graders taking high school courses (Educate,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2"/>
                          </a:solidFill>
                        </a:rPr>
                        <a:t>School Counselor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2"/>
                          </a:solidFill>
                        </a:rPr>
                        <a:t>(via School Principal)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2"/>
                          </a:solidFill>
                        </a:rPr>
                        <a:t>First business day after the last day of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42924374"/>
                  </a:ext>
                </a:extLst>
              </a:tr>
              <a:tr h="271799">
                <a:tc>
                  <a:txBody>
                    <a:bodyPr/>
                    <a:lstStyle/>
                    <a:p>
                      <a:r>
                        <a:rPr lang="en-US" sz="1100" dirty="0">
                          <a:solidFill>
                            <a:schemeClr val="tx2"/>
                          </a:solidFill>
                        </a:rPr>
                        <a:t>Walk-through data (Educate, 2, 7)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solidFill>
                            <a:schemeClr val="tx2"/>
                          </a:solidFill>
                        </a:rPr>
                        <a:t>School Principal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solidFill>
                            <a:schemeClr val="tx2"/>
                          </a:solidFill>
                        </a:rPr>
                        <a:t>Quarterly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10314977"/>
                  </a:ext>
                </a:extLst>
              </a:tr>
              <a:tr h="447669">
                <a:tc>
                  <a:txBody>
                    <a:bodyPr/>
                    <a:lstStyle/>
                    <a:p>
                      <a:r>
                        <a:rPr lang="en-US" sz="1100" dirty="0">
                          <a:solidFill>
                            <a:schemeClr val="tx2"/>
                          </a:solidFill>
                        </a:rPr>
                        <a:t>Vertical teaming opportunities records (e.g., professional development agenda, participant roster) (Educate, 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solidFill>
                            <a:schemeClr val="tx2"/>
                          </a:solidFill>
                        </a:rPr>
                        <a:t>School Principal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2"/>
                          </a:solidFill>
                        </a:rPr>
                        <a:t>First business day after the last day of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8201013"/>
                  </a:ext>
                </a:extLst>
              </a:tr>
              <a:tr h="437523">
                <a:tc>
                  <a:txBody>
                    <a:bodyPr/>
                    <a:lstStyle/>
                    <a:p>
                      <a:r>
                        <a:rPr lang="en-US" sz="1100" dirty="0">
                          <a:solidFill>
                            <a:schemeClr val="tx2"/>
                          </a:solidFill>
                        </a:rPr>
                        <a:t>Post-secondary plans record (Educate 11); Record of college and career planning activities and number of students served in which grades (e.g., logbook) (Educate, 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solidFill>
                            <a:schemeClr val="tx2"/>
                          </a:solidFill>
                        </a:rPr>
                        <a:t>School Counselor</a:t>
                      </a:r>
                    </a:p>
                    <a:p>
                      <a:r>
                        <a:rPr lang="en-US" sz="1100" dirty="0">
                          <a:solidFill>
                            <a:schemeClr val="tx2"/>
                          </a:solidFill>
                        </a:rPr>
                        <a:t>(via School Principal)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solidFill>
                            <a:schemeClr val="tx2"/>
                          </a:solidFill>
                        </a:rPr>
                        <a:t>First business day after the last day of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06945076"/>
                  </a:ext>
                </a:extLst>
              </a:tr>
              <a:tr h="527766">
                <a:tc>
                  <a:txBody>
                    <a:bodyPr/>
                    <a:lstStyle/>
                    <a:p>
                      <a:r>
                        <a:rPr lang="en-US" sz="1100" dirty="0">
                          <a:solidFill>
                            <a:schemeClr val="tx2"/>
                          </a:solidFill>
                        </a:rPr>
                        <a:t>Volunteer, Parent, and Community Sign-in Sheets (PDF) or export of a computer file in Excel (Engage, 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solidFill>
                            <a:schemeClr val="tx2"/>
                          </a:solidFill>
                        </a:rPr>
                        <a:t>School Secretary</a:t>
                      </a:r>
                    </a:p>
                    <a:p>
                      <a:r>
                        <a:rPr lang="en-US" sz="1100" dirty="0">
                          <a:solidFill>
                            <a:schemeClr val="tx2"/>
                          </a:solidFill>
                        </a:rPr>
                        <a:t>(via School Principal)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solidFill>
                            <a:schemeClr val="tx2"/>
                          </a:solidFill>
                        </a:rPr>
                        <a:t>End of each semester and last day in August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66423983"/>
                  </a:ext>
                </a:extLst>
              </a:tr>
              <a:tr h="263883">
                <a:tc>
                  <a:txBody>
                    <a:bodyPr/>
                    <a:lstStyle/>
                    <a:p>
                      <a:r>
                        <a:rPr lang="en-US" sz="1100" dirty="0">
                          <a:solidFill>
                            <a:schemeClr val="tx2"/>
                          </a:solidFill>
                        </a:rPr>
                        <a:t>Facebook analytics export (Engage, 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solidFill>
                            <a:schemeClr val="tx2"/>
                          </a:solidFill>
                        </a:rPr>
                        <a:t>Instructional 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2"/>
                          </a:solidFill>
                        </a:rPr>
                        <a:t>First business day after the last day of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47009501"/>
                  </a:ext>
                </a:extLst>
              </a:tr>
              <a:tr h="263883">
                <a:tc>
                  <a:txBody>
                    <a:bodyPr/>
                    <a:lstStyle/>
                    <a:p>
                      <a:r>
                        <a:rPr lang="en-US" sz="1100" dirty="0">
                          <a:solidFill>
                            <a:schemeClr val="tx2"/>
                          </a:solidFill>
                        </a:rPr>
                        <a:t>Yearbook club pages (PDF), high school only (Empower, 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solidFill>
                            <a:schemeClr val="tx2"/>
                          </a:solidFill>
                        </a:rPr>
                        <a:t>Yearbook Advisor (via School Principal)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2"/>
                          </a:solidFill>
                        </a:rPr>
                        <a:t>First business day after the last day of school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99712547"/>
                  </a:ext>
                </a:extLst>
              </a:tr>
              <a:tr h="623539">
                <a:tc>
                  <a:txBody>
                    <a:bodyPr/>
                    <a:lstStyle/>
                    <a:p>
                      <a:r>
                        <a:rPr lang="en-US" sz="1100" dirty="0">
                          <a:solidFill>
                            <a:schemeClr val="tx2"/>
                          </a:solidFill>
                        </a:rPr>
                        <a:t>Committee and Advisory Board Rosters and composition  (Empower, 20, 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solidFill>
                            <a:schemeClr val="tx2"/>
                          </a:solidFill>
                        </a:rPr>
                        <a:t>Committee Chairs</a:t>
                      </a:r>
                    </a:p>
                    <a:p>
                      <a:r>
                        <a:rPr lang="en-US" sz="1100" dirty="0">
                          <a:solidFill>
                            <a:schemeClr val="tx2"/>
                          </a:solidFill>
                        </a:rPr>
                        <a:t>(via School Principal, if a school-based)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100" dirty="0">
                          <a:solidFill>
                            <a:schemeClr val="tx2"/>
                          </a:solidFill>
                        </a:rPr>
                        <a:t>End of first semester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83024487"/>
                  </a:ext>
                </a:extLst>
              </a:tr>
            </a:tbl>
          </a:graphicData>
        </a:graphic>
      </p:graphicFrame>
      <p:graphicFrame>
        <p:nvGraphicFramePr>
          <p:cNvPr id="11" name="Table 10">
            <a:extLst>
              <a:ext uri="{FF2B5EF4-FFF2-40B4-BE49-F238E27FC236}">
                <a16:creationId xmlns:a16="http://schemas.microsoft.com/office/drawing/2014/main" id="{DB7CB060-ED7C-48B8-962B-98A764791EE4}"/>
              </a:ext>
            </a:extLst>
          </p:cNvPr>
          <p:cNvGraphicFramePr>
            <a:graphicFrameLocks noGrp="1"/>
          </p:cNvGraphicFramePr>
          <p:nvPr>
            <p:extLst>
              <p:ext uri="{D42A27DB-BD31-4B8C-83A1-F6EECF244321}">
                <p14:modId xmlns:p14="http://schemas.microsoft.com/office/powerpoint/2010/main" val="2694390434"/>
              </p:ext>
            </p:extLst>
          </p:nvPr>
        </p:nvGraphicFramePr>
        <p:xfrm>
          <a:off x="457201" y="1647159"/>
          <a:ext cx="2909944" cy="777240"/>
        </p:xfrm>
        <a:graphic>
          <a:graphicData uri="http://schemas.openxmlformats.org/drawingml/2006/table">
            <a:tbl>
              <a:tblPr>
                <a:tableStyleId>{5C22544A-7EE6-4342-B048-85BDC9FD1C3A}</a:tableStyleId>
              </a:tblPr>
              <a:tblGrid>
                <a:gridCol w="2909944">
                  <a:extLst>
                    <a:ext uri="{9D8B030D-6E8A-4147-A177-3AD203B41FA5}">
                      <a16:colId xmlns:a16="http://schemas.microsoft.com/office/drawing/2014/main" val="20000"/>
                    </a:ext>
                  </a:extLst>
                </a:gridCol>
              </a:tblGrid>
              <a:tr h="727135">
                <a:tc>
                  <a:txBody>
                    <a:bodyPr/>
                    <a:lstStyle/>
                    <a:p>
                      <a:r>
                        <a:rPr lang="en-US" sz="1300" i="1" dirty="0">
                          <a:solidFill>
                            <a:schemeClr val="accent1"/>
                          </a:solidFill>
                          <a:latin typeface="Corbel" panose="020B0503020204020204" pitchFamily="34" charset="0"/>
                        </a:rPr>
                        <a:t>Sharing the responsibility for data collection and review increases investment and ownership of the CCPS Strategic Plan.</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9249245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6BC0A-0C17-46FC-8AC1-90375EDB2C49}"/>
              </a:ext>
            </a:extLst>
          </p:cNvPr>
          <p:cNvSpPr>
            <a:spLocks noGrp="1"/>
          </p:cNvSpPr>
          <p:nvPr>
            <p:ph type="title"/>
          </p:nvPr>
        </p:nvSpPr>
        <p:spPr/>
        <p:txBody>
          <a:bodyPr/>
          <a:lstStyle/>
          <a:p>
            <a:r>
              <a:rPr lang="en-US" dirty="0"/>
              <a:t>Performance Measure Data Presentation</a:t>
            </a:r>
          </a:p>
        </p:txBody>
      </p:sp>
      <p:sp>
        <p:nvSpPr>
          <p:cNvPr id="7" name="TextBox 6">
            <a:extLst>
              <a:ext uri="{FF2B5EF4-FFF2-40B4-BE49-F238E27FC236}">
                <a16:creationId xmlns:a16="http://schemas.microsoft.com/office/drawing/2014/main" id="{99681306-4374-4961-923C-8E81157C5CD4}"/>
              </a:ext>
            </a:extLst>
          </p:cNvPr>
          <p:cNvSpPr txBox="1"/>
          <p:nvPr/>
        </p:nvSpPr>
        <p:spPr>
          <a:xfrm>
            <a:off x="86185" y="6407150"/>
            <a:ext cx="368710" cy="246221"/>
          </a:xfrm>
          <a:prstGeom prst="rect">
            <a:avLst/>
          </a:prstGeom>
          <a:noFill/>
        </p:spPr>
        <p:txBody>
          <a:bodyPr wrap="square" rtlCol="0">
            <a:spAutoFit/>
          </a:bodyPr>
          <a:lstStyle/>
          <a:p>
            <a:r>
              <a:rPr lang="en-US" sz="1000" dirty="0"/>
              <a:t>  1</a:t>
            </a:r>
          </a:p>
        </p:txBody>
      </p:sp>
      <p:graphicFrame>
        <p:nvGraphicFramePr>
          <p:cNvPr id="11" name="Table 10">
            <a:extLst>
              <a:ext uri="{FF2B5EF4-FFF2-40B4-BE49-F238E27FC236}">
                <a16:creationId xmlns:a16="http://schemas.microsoft.com/office/drawing/2014/main" id="{0E6A16DA-21AB-644C-9139-9D639DF6A0C0}"/>
              </a:ext>
            </a:extLst>
          </p:cNvPr>
          <p:cNvGraphicFramePr>
            <a:graphicFrameLocks/>
          </p:cNvGraphicFramePr>
          <p:nvPr>
            <p:extLst>
              <p:ext uri="{D42A27DB-BD31-4B8C-83A1-F6EECF244321}">
                <p14:modId xmlns:p14="http://schemas.microsoft.com/office/powerpoint/2010/main" val="2852777696"/>
              </p:ext>
            </p:extLst>
          </p:nvPr>
        </p:nvGraphicFramePr>
        <p:xfrm>
          <a:off x="1203427" y="5943600"/>
          <a:ext cx="7854388" cy="914400"/>
        </p:xfrm>
        <a:graphic>
          <a:graphicData uri="http://schemas.openxmlformats.org/drawingml/2006/table">
            <a:tbl>
              <a:tblPr firstRow="1" bandRow="1">
                <a:tableStyleId>{5C22544A-7EE6-4342-B048-85BDC9FD1C3A}</a:tableStyleId>
              </a:tblPr>
              <a:tblGrid>
                <a:gridCol w="2581173">
                  <a:extLst>
                    <a:ext uri="{9D8B030D-6E8A-4147-A177-3AD203B41FA5}">
                      <a16:colId xmlns:a16="http://schemas.microsoft.com/office/drawing/2014/main" val="2566997009"/>
                    </a:ext>
                  </a:extLst>
                </a:gridCol>
                <a:gridCol w="5273215">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lumMod val="50000"/>
                              <a:lumOff val="50000"/>
                            </a:schemeClr>
                          </a:solidFill>
                        </a:rPr>
                        <a:t>The pillar is named and the  performance measure is written in this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b="0" dirty="0">
                        <a:solidFill>
                          <a:schemeClr val="tx1">
                            <a:lumMod val="50000"/>
                            <a:lumOff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lumMod val="50000"/>
                              <a:lumOff val="50000"/>
                            </a:schemeClr>
                          </a:solidFill>
                        </a:rPr>
                        <a:t>The graphic (lower left) has a color-coded rectangle placed in the applicable pillar for the performance measure. </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The “Data Source Information” is presented here. Many of the data sources came from CCPS Central Office and/or school records. Examples include but are not limited to: de-identified STAR test data, yearbooks, and rosters. External data sources are also used: Virginia Quality Reports, social media statistics, and the Panorama (vendor contracted by CCPS) survey reports. Where possible, SEG analyzed and verified the raw data. </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graphicFrame>
        <p:nvGraphicFramePr>
          <p:cNvPr id="13" name="Table 12">
            <a:extLst>
              <a:ext uri="{FF2B5EF4-FFF2-40B4-BE49-F238E27FC236}">
                <a16:creationId xmlns:a16="http://schemas.microsoft.com/office/drawing/2014/main" id="{1C7D4F78-0C79-AE41-8736-54E823F56C59}"/>
              </a:ext>
            </a:extLst>
          </p:cNvPr>
          <p:cNvGraphicFramePr>
            <a:graphicFrameLocks noGrp="1"/>
          </p:cNvGraphicFramePr>
          <p:nvPr>
            <p:extLst>
              <p:ext uri="{D42A27DB-BD31-4B8C-83A1-F6EECF244321}">
                <p14:modId xmlns:p14="http://schemas.microsoft.com/office/powerpoint/2010/main" val="632867410"/>
              </p:ext>
            </p:extLst>
          </p:nvPr>
        </p:nvGraphicFramePr>
        <p:xfrm>
          <a:off x="454895" y="2321907"/>
          <a:ext cx="3154680" cy="607822"/>
        </p:xfrm>
        <a:graphic>
          <a:graphicData uri="http://schemas.openxmlformats.org/drawingml/2006/table">
            <a:tbl>
              <a:tblPr>
                <a:tableStyleId>{5C22544A-7EE6-4342-B048-85BDC9FD1C3A}</a:tableStyleId>
              </a:tblPr>
              <a:tblGrid>
                <a:gridCol w="3154680">
                  <a:extLst>
                    <a:ext uri="{9D8B030D-6E8A-4147-A177-3AD203B41FA5}">
                      <a16:colId xmlns:a16="http://schemas.microsoft.com/office/drawing/2014/main" val="20000"/>
                    </a:ext>
                  </a:extLst>
                </a:gridCol>
              </a:tblGrid>
              <a:tr h="0">
                <a:tc>
                  <a:txBody>
                    <a:bodyPr/>
                    <a:lstStyle/>
                    <a:p>
                      <a:pPr marL="0" algn="l" defTabSz="914400" rtl="0" eaLnBrk="1" latinLnBrk="0" hangingPunct="1">
                        <a:lnSpc>
                          <a:spcPct val="110000"/>
                        </a:lnSpc>
                      </a:pPr>
                      <a:r>
                        <a:rPr lang="en-US" sz="1300" i="1" kern="100" spc="-50" baseline="0" dirty="0">
                          <a:solidFill>
                            <a:schemeClr val="accent1"/>
                          </a:solidFill>
                          <a:latin typeface="Corbel" panose="020B0503020204020204" pitchFamily="34" charset="0"/>
                          <a:ea typeface="+mn-ea"/>
                          <a:cs typeface="+mn-cs"/>
                        </a:rPr>
                        <a:t>Text written in orange highlights a specific piece of information related to the page. </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Content Placeholder 3">
            <a:extLst>
              <a:ext uri="{FF2B5EF4-FFF2-40B4-BE49-F238E27FC236}">
                <a16:creationId xmlns:a16="http://schemas.microsoft.com/office/drawing/2014/main" id="{5DAEE883-1B29-0947-8647-1FDD7B647453}"/>
              </a:ext>
            </a:extLst>
          </p:cNvPr>
          <p:cNvSpPr>
            <a:spLocks noGrp="1"/>
          </p:cNvSpPr>
          <p:nvPr>
            <p:ph idx="13"/>
          </p:nvPr>
        </p:nvSpPr>
        <p:spPr>
          <a:xfrm>
            <a:off x="3946430" y="2321907"/>
            <a:ext cx="4813488" cy="1359807"/>
          </a:xfrm>
        </p:spPr>
        <p:txBody>
          <a:bodyPr/>
          <a:lstStyle/>
          <a:p>
            <a:r>
              <a:rPr lang="en-US" sz="1100" i="0" dirty="0">
                <a:solidFill>
                  <a:schemeClr val="tx2"/>
                </a:solidFill>
                <a:latin typeface="+mn-lt"/>
              </a:rPr>
              <a:t>Every graphic and chart on the page is purposeful. For example, the pillar graphic in the lower left-hand corner provides a visual reference to which pillar the data is reporting upon through the use of a colored rectangle. The colors were selected from the Charles City County Public Schools logo and align to the table of contents. The color for each pillar appears in parentheses Educate (blue), Engage (orange), and Empower (green).  Data is presented visually to communicate the analysis when possible . </a:t>
            </a:r>
          </a:p>
          <a:p>
            <a:r>
              <a:rPr lang="en-US" sz="1100" i="0" dirty="0">
                <a:solidFill>
                  <a:schemeClr val="tx2"/>
                </a:solidFill>
                <a:latin typeface="+mn-lt"/>
              </a:rPr>
              <a:t>The organization of the individual performance measure pages is unique to that data set. In most cases, a performance measure is presented on a single page; however, if the data requires additional explanation or needs more space, it is provided. In these cases, the gray footer information may not be repeated. All pillars have data sources to support reflection on the Year 1 Strategic Plan implementation; however, not all performance measures were collected in Year 1. Those performance measures are presented at the end of the report with their current status. </a:t>
            </a:r>
          </a:p>
        </p:txBody>
      </p:sp>
      <p:sp>
        <p:nvSpPr>
          <p:cNvPr id="9" name="Content Placeholder 3">
            <a:extLst>
              <a:ext uri="{FF2B5EF4-FFF2-40B4-BE49-F238E27FC236}">
                <a16:creationId xmlns:a16="http://schemas.microsoft.com/office/drawing/2014/main" id="{9AF1DC23-8326-489D-953B-8C8821AE44B4}"/>
              </a:ext>
            </a:extLst>
          </p:cNvPr>
          <p:cNvSpPr txBox="1">
            <a:spLocks/>
          </p:cNvSpPr>
          <p:nvPr/>
        </p:nvSpPr>
        <p:spPr>
          <a:xfrm>
            <a:off x="454895" y="3080271"/>
            <a:ext cx="3184357" cy="2453754"/>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r>
              <a:rPr lang="en-US" sz="1100" i="0" dirty="0">
                <a:solidFill>
                  <a:schemeClr val="tx2"/>
                </a:solidFill>
                <a:latin typeface="+mn-lt"/>
              </a:rPr>
              <a:t>The report text contains four levels of detail. Reading the titles on the page provides a basic overview, the orange text offers the highlights, while this smaller blue text offers additional detail about the data presented and may include recommendations. If text appears in green, it is providing a definition. The final level is the smallest text on the page and provides reference information to the text of the performance measure and the source of the data. </a:t>
            </a:r>
          </a:p>
        </p:txBody>
      </p:sp>
      <p:sp>
        <p:nvSpPr>
          <p:cNvPr id="14" name="Rectangle 13">
            <a:extLst>
              <a:ext uri="{FF2B5EF4-FFF2-40B4-BE49-F238E27FC236}">
                <a16:creationId xmlns:a16="http://schemas.microsoft.com/office/drawing/2014/main" id="{70021F92-1968-47F3-A487-52AF9D613F71}"/>
              </a:ext>
            </a:extLst>
          </p:cNvPr>
          <p:cNvSpPr/>
          <p:nvPr/>
        </p:nvSpPr>
        <p:spPr>
          <a:xfrm>
            <a:off x="549704" y="6256607"/>
            <a:ext cx="198120" cy="428303"/>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15" name="Rectangle 14">
            <a:extLst>
              <a:ext uri="{FF2B5EF4-FFF2-40B4-BE49-F238E27FC236}">
                <a16:creationId xmlns:a16="http://schemas.microsoft.com/office/drawing/2014/main" id="{36222C8E-0804-492F-9AEF-9847AD3DC23B}"/>
              </a:ext>
            </a:extLst>
          </p:cNvPr>
          <p:cNvSpPr/>
          <p:nvPr/>
        </p:nvSpPr>
        <p:spPr>
          <a:xfrm>
            <a:off x="181488" y="6256608"/>
            <a:ext cx="198120" cy="420211"/>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16" name="Rectangle 15">
            <a:extLst>
              <a:ext uri="{FF2B5EF4-FFF2-40B4-BE49-F238E27FC236}">
                <a16:creationId xmlns:a16="http://schemas.microsoft.com/office/drawing/2014/main" id="{3D49D6F0-F0A2-4F91-9113-E5118E22EA0B}"/>
              </a:ext>
            </a:extLst>
          </p:cNvPr>
          <p:cNvSpPr/>
          <p:nvPr/>
        </p:nvSpPr>
        <p:spPr>
          <a:xfrm>
            <a:off x="917721" y="6256608"/>
            <a:ext cx="198120" cy="420211"/>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pic>
        <p:nvPicPr>
          <p:cNvPr id="17" name="Picture 16">
            <a:extLst>
              <a:ext uri="{FF2B5EF4-FFF2-40B4-BE49-F238E27FC236}">
                <a16:creationId xmlns:a16="http://schemas.microsoft.com/office/drawing/2014/main" id="{F9024A39-6899-44FD-92BA-61AA708A90B1}"/>
              </a:ext>
            </a:extLst>
          </p:cNvPr>
          <p:cNvPicPr>
            <a:picLocks noChangeAspect="1"/>
          </p:cNvPicPr>
          <p:nvPr/>
        </p:nvPicPr>
        <p:blipFill>
          <a:blip r:embed="rId3"/>
          <a:stretch>
            <a:fillRect/>
          </a:stretch>
        </p:blipFill>
        <p:spPr>
          <a:xfrm>
            <a:off x="4291011" y="874401"/>
            <a:ext cx="3781425" cy="1104900"/>
          </a:xfrm>
          <a:prstGeom prst="rect">
            <a:avLst/>
          </a:prstGeom>
        </p:spPr>
      </p:pic>
      <p:sp>
        <p:nvSpPr>
          <p:cNvPr id="18" name="Rectangle 17" descr="The graphic of three pillars has color-coded pillars to provide a visual cue to some readers as to which pillar a performance measure connects. The color blue is used for the Educate Pillar.">
            <a:extLst>
              <a:ext uri="{FF2B5EF4-FFF2-40B4-BE49-F238E27FC236}">
                <a16:creationId xmlns:a16="http://schemas.microsoft.com/office/drawing/2014/main" id="{7B7131B4-8F35-4DC7-8F52-564BF3CB4DB7}"/>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19" name="Rectangle 18" descr="The graphic of three pillars has color-coded pillars to provide a visual cue to some readers as to which pillar a performance measure connects. The color orange is used for the Engage Pillar.">
            <a:extLst>
              <a:ext uri="{FF2B5EF4-FFF2-40B4-BE49-F238E27FC236}">
                <a16:creationId xmlns:a16="http://schemas.microsoft.com/office/drawing/2014/main" id="{69D0A3A8-F7F8-4110-AC78-CD6D37BAEBE5}"/>
              </a:ext>
            </a:extLst>
          </p:cNvPr>
          <p:cNvSpPr/>
          <p:nvPr/>
        </p:nvSpPr>
        <p:spPr>
          <a:xfrm>
            <a:off x="541718" y="6234061"/>
            <a:ext cx="198120" cy="450850"/>
          </a:xfrm>
          <a:prstGeom prst="rect">
            <a:avLst/>
          </a:prstGeom>
          <a:solidFill>
            <a:schemeClr val="accent1"/>
          </a:solidFill>
          <a:ln>
            <a:solidFill>
              <a:schemeClr val="accent1"/>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Tree>
    <p:extLst>
      <p:ext uri="{BB962C8B-B14F-4D97-AF65-F5344CB8AC3E}">
        <p14:creationId xmlns:p14="http://schemas.microsoft.com/office/powerpoint/2010/main" val="239013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4EB8421-E920-439C-9573-5093DEA1FF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766040" y="332305"/>
            <a:ext cx="1787355" cy="1370650"/>
          </a:xfrm>
          <a:prstGeom prst="rect">
            <a:avLst/>
          </a:prstGeom>
        </p:spPr>
      </p:pic>
      <p:sp>
        <p:nvSpPr>
          <p:cNvPr id="8" name="Title 1">
            <a:extLst>
              <a:ext uri="{FF2B5EF4-FFF2-40B4-BE49-F238E27FC236}">
                <a16:creationId xmlns:a16="http://schemas.microsoft.com/office/drawing/2014/main" id="{8BC47C57-A995-4C57-82DC-FD1838FAA4E0}"/>
              </a:ext>
            </a:extLst>
          </p:cNvPr>
          <p:cNvSpPr txBox="1">
            <a:spLocks/>
          </p:cNvSpPr>
          <p:nvPr/>
        </p:nvSpPr>
        <p:spPr>
          <a:xfrm>
            <a:off x="590604" y="1702954"/>
            <a:ext cx="6248400" cy="1695849"/>
          </a:xfrm>
          <a:prstGeom prst="rect">
            <a:avLst/>
          </a:prstGeom>
        </p:spPr>
        <p:txBody>
          <a:bodyPr vert="horz" wrap="square" lIns="0" tIns="0" rIns="0" bIns="0" rtlCol="0" anchor="t">
            <a:spAutoFit/>
          </a:bodyPr>
          <a:lstStyle>
            <a:lvl1pPr algn="l" defTabSz="914400" rtl="0" eaLnBrk="1" latinLnBrk="0" hangingPunct="1">
              <a:lnSpc>
                <a:spcPct val="95000"/>
              </a:lnSpc>
              <a:spcBef>
                <a:spcPct val="0"/>
              </a:spcBef>
              <a:buNone/>
              <a:defRPr sz="5800" b="1" kern="100" spc="-200" baseline="0">
                <a:solidFill>
                  <a:schemeClr val="bg1"/>
                </a:solidFill>
                <a:latin typeface="+mj-lt"/>
                <a:ea typeface="+mj-ea"/>
                <a:cs typeface="+mj-cs"/>
              </a:defRPr>
            </a:lvl1pPr>
          </a:lstStyle>
          <a:p>
            <a:r>
              <a:rPr lang="en-US" sz="9600" dirty="0">
                <a:solidFill>
                  <a:schemeClr val="accent2"/>
                </a:solidFill>
                <a:effectLst>
                  <a:outerShdw blurRad="38100" dist="38100" dir="2700000" algn="tl">
                    <a:srgbClr val="000000">
                      <a:alpha val="43137"/>
                    </a:srgbClr>
                  </a:outerShdw>
                </a:effectLst>
              </a:rPr>
              <a:t>Educate</a:t>
            </a:r>
            <a:br>
              <a:rPr lang="en-US" dirty="0">
                <a:solidFill>
                  <a:srgbClr val="FFC000"/>
                </a:solidFill>
              </a:rPr>
            </a:br>
            <a:endParaRPr lang="en-US" sz="2000" dirty="0">
              <a:solidFill>
                <a:srgbClr val="FFC000"/>
              </a:solidFill>
            </a:endParaRPr>
          </a:p>
        </p:txBody>
      </p:sp>
      <p:sp>
        <p:nvSpPr>
          <p:cNvPr id="9" name="Rectangle 8">
            <a:extLst>
              <a:ext uri="{FF2B5EF4-FFF2-40B4-BE49-F238E27FC236}">
                <a16:creationId xmlns:a16="http://schemas.microsoft.com/office/drawing/2014/main" id="{9A980388-83D4-45D6-B02C-DB0CD4EB89B7}"/>
              </a:ext>
            </a:extLst>
          </p:cNvPr>
          <p:cNvSpPr/>
          <p:nvPr/>
        </p:nvSpPr>
        <p:spPr>
          <a:xfrm>
            <a:off x="6926712" y="790575"/>
            <a:ext cx="309113" cy="723900"/>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2" name="Rectangle 1">
            <a:extLst>
              <a:ext uri="{FF2B5EF4-FFF2-40B4-BE49-F238E27FC236}">
                <a16:creationId xmlns:a16="http://schemas.microsoft.com/office/drawing/2014/main" id="{3FD69F37-C255-453C-A190-3F8E416B3407}"/>
              </a:ext>
            </a:extLst>
          </p:cNvPr>
          <p:cNvSpPr/>
          <p:nvPr/>
        </p:nvSpPr>
        <p:spPr>
          <a:xfrm>
            <a:off x="590604" y="3295480"/>
            <a:ext cx="8241759" cy="1815882"/>
          </a:xfrm>
          <a:prstGeom prst="rect">
            <a:avLst/>
          </a:prstGeom>
        </p:spPr>
        <p:txBody>
          <a:bodyPr wrap="square">
            <a:spAutoFit/>
          </a:bodyPr>
          <a:lstStyle/>
          <a:p>
            <a:r>
              <a:rPr lang="en-US" sz="2800" b="1" i="1" dirty="0">
                <a:latin typeface="+mj-lt"/>
                <a:ea typeface="Calibri" panose="020F0502020204030204" pitchFamily="34" charset="0"/>
                <a:cs typeface="Microsoft New Tai Lue" panose="020B0502040204020203" pitchFamily="34" charset="0"/>
              </a:rPr>
              <a:t>Provide a rigorous and meaningful educational experience that results in post-secondary skills valuable in academic pursuits and in the workplace.</a:t>
            </a:r>
            <a:endParaRPr lang="en-US" sz="2800" i="1" dirty="0">
              <a:latin typeface="+mj-lt"/>
              <a:cs typeface="Microsoft New Tai Lue" panose="020B0502040204020203" pitchFamily="34" charset="0"/>
            </a:endParaRPr>
          </a:p>
        </p:txBody>
      </p:sp>
      <p:sp>
        <p:nvSpPr>
          <p:cNvPr id="3" name="Rectangle 2">
            <a:extLst>
              <a:ext uri="{FF2B5EF4-FFF2-40B4-BE49-F238E27FC236}">
                <a16:creationId xmlns:a16="http://schemas.microsoft.com/office/drawing/2014/main" id="{C7168CDC-3DCE-4EF2-8E9A-84D26EB42E8E}"/>
              </a:ext>
            </a:extLst>
          </p:cNvPr>
          <p:cNvSpPr/>
          <p:nvPr/>
        </p:nvSpPr>
        <p:spPr>
          <a:xfrm>
            <a:off x="590604" y="5548393"/>
            <a:ext cx="8119443" cy="294468"/>
          </a:xfrm>
          <a:prstGeom prst="rect">
            <a:avLst/>
          </a:prstGeom>
          <a:solidFill>
            <a:schemeClr val="tx1">
              <a:lumMod val="50000"/>
              <a:lumOff val="50000"/>
            </a:schemeClr>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accent1"/>
              </a:solidFill>
              <a:latin typeface="+mj-lt"/>
            </a:endParaRPr>
          </a:p>
        </p:txBody>
      </p:sp>
    </p:spTree>
    <p:extLst>
      <p:ext uri="{BB962C8B-B14F-4D97-AF65-F5344CB8AC3E}">
        <p14:creationId xmlns:p14="http://schemas.microsoft.com/office/powerpoint/2010/main" val="38034111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6BC0A-0C17-46FC-8AC1-90375EDB2C49}"/>
              </a:ext>
            </a:extLst>
          </p:cNvPr>
          <p:cNvSpPr>
            <a:spLocks noGrp="1"/>
          </p:cNvSpPr>
          <p:nvPr>
            <p:ph type="title"/>
          </p:nvPr>
        </p:nvSpPr>
        <p:spPr/>
        <p:txBody>
          <a:bodyPr/>
          <a:lstStyle/>
          <a:p>
            <a:r>
              <a:rPr lang="en-US" dirty="0"/>
              <a:t>Students Enrolled in Flexible Learning Opportunities Increased By 10-Percentage Points</a:t>
            </a:r>
          </a:p>
        </p:txBody>
      </p:sp>
      <p:sp>
        <p:nvSpPr>
          <p:cNvPr id="7" name="TextBox 6">
            <a:extLst>
              <a:ext uri="{FF2B5EF4-FFF2-40B4-BE49-F238E27FC236}">
                <a16:creationId xmlns:a16="http://schemas.microsoft.com/office/drawing/2014/main" id="{99681306-4374-4961-923C-8E81157C5CD4}"/>
              </a:ext>
            </a:extLst>
          </p:cNvPr>
          <p:cNvSpPr txBox="1"/>
          <p:nvPr/>
        </p:nvSpPr>
        <p:spPr>
          <a:xfrm>
            <a:off x="86185" y="6407150"/>
            <a:ext cx="368710" cy="246221"/>
          </a:xfrm>
          <a:prstGeom prst="rect">
            <a:avLst/>
          </a:prstGeom>
          <a:noFill/>
        </p:spPr>
        <p:txBody>
          <a:bodyPr wrap="square" rtlCol="0">
            <a:spAutoFit/>
          </a:bodyPr>
          <a:lstStyle/>
          <a:p>
            <a:r>
              <a:rPr lang="en-US" sz="1000" dirty="0"/>
              <a:t>  1</a:t>
            </a:r>
          </a:p>
        </p:txBody>
      </p:sp>
      <p:graphicFrame>
        <p:nvGraphicFramePr>
          <p:cNvPr id="10" name="Chart 9">
            <a:extLst>
              <a:ext uri="{FF2B5EF4-FFF2-40B4-BE49-F238E27FC236}">
                <a16:creationId xmlns:a16="http://schemas.microsoft.com/office/drawing/2014/main" id="{3F8B6DB5-5123-8C4C-B9E0-F1BF425FC0EA}"/>
              </a:ext>
            </a:extLst>
          </p:cNvPr>
          <p:cNvGraphicFramePr>
            <a:graphicFrameLocks/>
          </p:cNvGraphicFramePr>
          <p:nvPr>
            <p:extLst>
              <p:ext uri="{D42A27DB-BD31-4B8C-83A1-F6EECF244321}">
                <p14:modId xmlns:p14="http://schemas.microsoft.com/office/powerpoint/2010/main" val="518425135"/>
              </p:ext>
            </p:extLst>
          </p:nvPr>
        </p:nvGraphicFramePr>
        <p:xfrm>
          <a:off x="3875616" y="685801"/>
          <a:ext cx="4629756" cy="28847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a:extLst>
              <a:ext uri="{FF2B5EF4-FFF2-40B4-BE49-F238E27FC236}">
                <a16:creationId xmlns:a16="http://schemas.microsoft.com/office/drawing/2014/main" id="{0E6A16DA-21AB-644C-9139-9D639DF6A0C0}"/>
              </a:ext>
            </a:extLst>
          </p:cNvPr>
          <p:cNvGraphicFramePr>
            <a:graphicFrameLocks/>
          </p:cNvGraphicFramePr>
          <p:nvPr>
            <p:extLst>
              <p:ext uri="{D42A27DB-BD31-4B8C-83A1-F6EECF244321}">
                <p14:modId xmlns:p14="http://schemas.microsoft.com/office/powerpoint/2010/main" val="497746308"/>
              </p:ext>
            </p:extLst>
          </p:nvPr>
        </p:nvGraphicFramePr>
        <p:xfrm>
          <a:off x="1188913" y="5952277"/>
          <a:ext cx="7854388" cy="809809"/>
        </p:xfrm>
        <a:graphic>
          <a:graphicData uri="http://schemas.openxmlformats.org/drawingml/2006/table">
            <a:tbl>
              <a:tblPr firstRow="1" bandRow="1">
                <a:tableStyleId>{5C22544A-7EE6-4342-B048-85BDC9FD1C3A}</a:tableStyleId>
              </a:tblPr>
              <a:tblGrid>
                <a:gridCol w="2217953">
                  <a:extLst>
                    <a:ext uri="{9D8B030D-6E8A-4147-A177-3AD203B41FA5}">
                      <a16:colId xmlns:a16="http://schemas.microsoft.com/office/drawing/2014/main" val="2566997009"/>
                    </a:ext>
                  </a:extLst>
                </a:gridCol>
                <a:gridCol w="5636435">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a:t>
                      </a:r>
                      <a:r>
                        <a:rPr lang="en-US" sz="900" b="0" dirty="0">
                          <a:solidFill>
                            <a:schemeClr val="tx1">
                              <a:lumMod val="50000"/>
                              <a:lumOff val="50000"/>
                            </a:schemeClr>
                          </a:solidFill>
                        </a:rPr>
                        <a:t> Performance Measure 1: The percentage of students enrolled in flexible learning opportunities through virtual and distance course offerings.</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CCPS Central Office provided data for the baseline and the 2018-2019 school year. Baseline data was provided and unverified by SEG. 2018-2019 data was provided in Excel and verified by SEG. </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graphicFrame>
        <p:nvGraphicFramePr>
          <p:cNvPr id="13" name="Table 12">
            <a:extLst>
              <a:ext uri="{FF2B5EF4-FFF2-40B4-BE49-F238E27FC236}">
                <a16:creationId xmlns:a16="http://schemas.microsoft.com/office/drawing/2014/main" id="{1C7D4F78-0C79-AE41-8736-54E823F56C59}"/>
              </a:ext>
            </a:extLst>
          </p:cNvPr>
          <p:cNvGraphicFramePr>
            <a:graphicFrameLocks noGrp="1"/>
          </p:cNvGraphicFramePr>
          <p:nvPr>
            <p:extLst>
              <p:ext uri="{D42A27DB-BD31-4B8C-83A1-F6EECF244321}">
                <p14:modId xmlns:p14="http://schemas.microsoft.com/office/powerpoint/2010/main" val="93864048"/>
              </p:ext>
            </p:extLst>
          </p:nvPr>
        </p:nvGraphicFramePr>
        <p:xfrm>
          <a:off x="454895" y="3228917"/>
          <a:ext cx="3154680" cy="2133346"/>
        </p:xfrm>
        <a:graphic>
          <a:graphicData uri="http://schemas.openxmlformats.org/drawingml/2006/table">
            <a:tbl>
              <a:tblPr>
                <a:tableStyleId>{5C22544A-7EE6-4342-B048-85BDC9FD1C3A}</a:tableStyleId>
              </a:tblPr>
              <a:tblGrid>
                <a:gridCol w="3154680">
                  <a:extLst>
                    <a:ext uri="{9D8B030D-6E8A-4147-A177-3AD203B41FA5}">
                      <a16:colId xmlns:a16="http://schemas.microsoft.com/office/drawing/2014/main" val="20000"/>
                    </a:ext>
                  </a:extLst>
                </a:gridCol>
              </a:tblGrid>
              <a:tr h="0">
                <a:tc>
                  <a:txBody>
                    <a:bodyPr/>
                    <a:lstStyle/>
                    <a:p>
                      <a:pPr marL="0" algn="l" defTabSz="914400" rtl="0" eaLnBrk="1" latinLnBrk="0" hangingPunct="1">
                        <a:lnSpc>
                          <a:spcPct val="110000"/>
                        </a:lnSpc>
                      </a:pPr>
                      <a:r>
                        <a:rPr lang="en-US" sz="1300" i="1" kern="100" spc="-50" baseline="0" dirty="0">
                          <a:solidFill>
                            <a:schemeClr val="accent1"/>
                          </a:solidFill>
                          <a:latin typeface="Corbel" panose="020B0503020204020204" pitchFamily="34" charset="0"/>
                          <a:ea typeface="+mn-ea"/>
                          <a:cs typeface="+mn-cs"/>
                        </a:rPr>
                        <a:t>A variety of online courses were available for students in grades 9-12. These courses include but are not limited, to three levels of Spanish, English 9-12, Mathematical Analysis, Virginia and US Government, Strategies  for Academic Success, Marketing, Introduction to Art, and Personal Finance. The most popular course taken online was Mathematical Analysis with enrollment totaling 12 students in Year 1.</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4" name="Content Placeholder 3">
            <a:extLst>
              <a:ext uri="{FF2B5EF4-FFF2-40B4-BE49-F238E27FC236}">
                <a16:creationId xmlns:a16="http://schemas.microsoft.com/office/drawing/2014/main" id="{5DAEE883-1B29-0947-8647-1FDD7B647453}"/>
              </a:ext>
            </a:extLst>
          </p:cNvPr>
          <p:cNvSpPr>
            <a:spLocks noGrp="1"/>
          </p:cNvSpPr>
          <p:nvPr>
            <p:ph idx="13"/>
          </p:nvPr>
        </p:nvSpPr>
        <p:spPr>
          <a:xfrm>
            <a:off x="4442841" y="3827390"/>
            <a:ext cx="4062531" cy="1359807"/>
          </a:xfrm>
        </p:spPr>
        <p:txBody>
          <a:bodyPr/>
          <a:lstStyle/>
          <a:p>
            <a:r>
              <a:rPr lang="en-US" sz="1100" i="0" dirty="0">
                <a:solidFill>
                  <a:schemeClr val="tx2"/>
                </a:solidFill>
                <a:latin typeface="+mn-lt"/>
              </a:rPr>
              <a:t>Baseline data provided by CCPS Central Office included students enrolled in flexible learning opportunities in grades 9-12 classes. Data from 2018-2019 school year indicated that middle school students also had the opportunity to enroll in flexible learning opportunities (e.g., English 7, Math 8). To align to the baseline data, only high school courses were included in the analysis. </a:t>
            </a:r>
          </a:p>
        </p:txBody>
      </p:sp>
      <p:sp>
        <p:nvSpPr>
          <p:cNvPr id="8" name="Rectangle 7">
            <a:extLst>
              <a:ext uri="{FF2B5EF4-FFF2-40B4-BE49-F238E27FC236}">
                <a16:creationId xmlns:a16="http://schemas.microsoft.com/office/drawing/2014/main" id="{6600B9F2-D1D0-E443-B036-B6D3EADEE6B7}"/>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Tree>
    <p:extLst>
      <p:ext uri="{BB962C8B-B14F-4D97-AF65-F5344CB8AC3E}">
        <p14:creationId xmlns:p14="http://schemas.microsoft.com/office/powerpoint/2010/main" val="2156688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C3DB4-C67B-46F2-9CC3-990CA5046439}"/>
              </a:ext>
            </a:extLst>
          </p:cNvPr>
          <p:cNvSpPr>
            <a:spLocks noGrp="1"/>
          </p:cNvSpPr>
          <p:nvPr>
            <p:ph type="title"/>
          </p:nvPr>
        </p:nvSpPr>
        <p:spPr/>
        <p:txBody>
          <a:bodyPr/>
          <a:lstStyle/>
          <a:p>
            <a:r>
              <a:rPr lang="en-US" dirty="0"/>
              <a:t>SOL Assessment Performance Improves in 3 Content Areas</a:t>
            </a:r>
          </a:p>
        </p:txBody>
      </p:sp>
      <p:sp>
        <p:nvSpPr>
          <p:cNvPr id="3" name="Content Placeholder 2">
            <a:extLst>
              <a:ext uri="{FF2B5EF4-FFF2-40B4-BE49-F238E27FC236}">
                <a16:creationId xmlns:a16="http://schemas.microsoft.com/office/drawing/2014/main" id="{400A182F-629E-41A3-BF92-FCAD0C1F74F3}"/>
              </a:ext>
            </a:extLst>
          </p:cNvPr>
          <p:cNvSpPr>
            <a:spLocks noGrp="1"/>
          </p:cNvSpPr>
          <p:nvPr>
            <p:ph idx="1"/>
          </p:nvPr>
        </p:nvSpPr>
        <p:spPr>
          <a:xfrm>
            <a:off x="457200" y="2394128"/>
            <a:ext cx="3182052" cy="2749550"/>
          </a:xfrm>
        </p:spPr>
        <p:txBody>
          <a:bodyPr/>
          <a:lstStyle/>
          <a:p>
            <a:r>
              <a:rPr lang="en-US" sz="1100" i="0" dirty="0">
                <a:solidFill>
                  <a:schemeClr val="tx2"/>
                </a:solidFill>
                <a:latin typeface="+mn-lt"/>
              </a:rPr>
              <a:t>The following nine slides present information from the Virginia School Quality Reports for Charles City’s indicators for 2017-2018 (Baseline) and 2018-2019 (Year 1). For each core content area a pair of slides are presented. Both slides include the subgroup data. The first slide contains the division level “all students” data, and the second slide presents the school level data. The final slide reports on the federal graduation indicator. </a:t>
            </a:r>
          </a:p>
          <a:p>
            <a:r>
              <a:rPr lang="en-US" sz="1100" i="0" dirty="0">
                <a:solidFill>
                  <a:schemeClr val="tx2"/>
                </a:solidFill>
                <a:latin typeface="+mn-lt"/>
              </a:rPr>
              <a:t>Performance Measure 3 focuses on a comparison between the state average and Charles City County Public Schools. It is noteworthy that percentage of students earning pass proficient or pass advanced designations on the Virginia SOL increased over the CCPS baseline data in three content areas.</a:t>
            </a:r>
          </a:p>
          <a:p>
            <a:endParaRPr lang="en-US" sz="1100" i="0" dirty="0">
              <a:solidFill>
                <a:schemeClr val="tx2"/>
              </a:solidFill>
              <a:latin typeface="+mn-lt"/>
            </a:endParaRPr>
          </a:p>
          <a:p>
            <a:pPr>
              <a:buNone/>
            </a:pPr>
            <a:endParaRPr lang="en-US" sz="1100" i="0" dirty="0">
              <a:solidFill>
                <a:schemeClr val="tx2"/>
              </a:solidFill>
              <a:latin typeface="+mn-lt"/>
            </a:endParaRPr>
          </a:p>
        </p:txBody>
      </p:sp>
      <p:sp>
        <p:nvSpPr>
          <p:cNvPr id="5" name="Rectangle 4">
            <a:extLst>
              <a:ext uri="{FF2B5EF4-FFF2-40B4-BE49-F238E27FC236}">
                <a16:creationId xmlns:a16="http://schemas.microsoft.com/office/drawing/2014/main" id="{6D0D981B-D90A-4A8C-8216-F02CEF8493F8}"/>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graphicFrame>
        <p:nvGraphicFramePr>
          <p:cNvPr id="6" name="Table 5">
            <a:extLst>
              <a:ext uri="{FF2B5EF4-FFF2-40B4-BE49-F238E27FC236}">
                <a16:creationId xmlns:a16="http://schemas.microsoft.com/office/drawing/2014/main" id="{76D8A412-3A5C-40F9-A5BA-AE4AA160E49D}"/>
              </a:ext>
            </a:extLst>
          </p:cNvPr>
          <p:cNvGraphicFramePr>
            <a:graphicFrameLocks/>
          </p:cNvGraphicFramePr>
          <p:nvPr>
            <p:extLst>
              <p:ext uri="{D42A27DB-BD31-4B8C-83A1-F6EECF244321}">
                <p14:modId xmlns:p14="http://schemas.microsoft.com/office/powerpoint/2010/main" val="906042526"/>
              </p:ext>
            </p:extLst>
          </p:nvPr>
        </p:nvGraphicFramePr>
        <p:xfrm>
          <a:off x="1188913" y="5876077"/>
          <a:ext cx="7854388" cy="914400"/>
        </p:xfrm>
        <a:graphic>
          <a:graphicData uri="http://schemas.openxmlformats.org/drawingml/2006/table">
            <a:tbl>
              <a:tblPr firstRow="1" bandRow="1">
                <a:tableStyleId>{5C22544A-7EE6-4342-B048-85BDC9FD1C3A}</a:tableStyleId>
              </a:tblPr>
              <a:tblGrid>
                <a:gridCol w="2217953">
                  <a:extLst>
                    <a:ext uri="{9D8B030D-6E8A-4147-A177-3AD203B41FA5}">
                      <a16:colId xmlns:a16="http://schemas.microsoft.com/office/drawing/2014/main" val="2566997009"/>
                    </a:ext>
                  </a:extLst>
                </a:gridCol>
                <a:gridCol w="5636435">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a:t>
                      </a:r>
                      <a:r>
                        <a:rPr lang="en-US" sz="900" b="0" dirty="0">
                          <a:solidFill>
                            <a:schemeClr val="tx1">
                              <a:lumMod val="50000"/>
                              <a:lumOff val="50000"/>
                            </a:schemeClr>
                          </a:solidFill>
                        </a:rPr>
                        <a:t> Performance Measure 3: The division and schools exceeding the average for all students, and subgroups, in mathematics, English, history/social science, science and the federal graduation index.</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Virginia Department of Education School Quality </a:t>
                      </a:r>
                      <a:r>
                        <a:rPr lang="en-US" sz="900" b="0" kern="1200" dirty="0">
                          <a:solidFill>
                            <a:schemeClr val="tx1">
                              <a:lumMod val="50000"/>
                              <a:lumOff val="50000"/>
                            </a:schemeClr>
                          </a:solidFill>
                          <a:latin typeface="+mn-lt"/>
                          <a:ea typeface="+mn-ea"/>
                          <a:cs typeface="+mn-cs"/>
                        </a:rPr>
                        <a:t>Profile. Data indicate the percentage of students scoring proficient on Virginia Standard of Learning Assessments (SOL). A score of proficient is 400 or above. </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sp>
        <p:nvSpPr>
          <p:cNvPr id="7" name="Arrow: Down 6">
            <a:extLst>
              <a:ext uri="{FF2B5EF4-FFF2-40B4-BE49-F238E27FC236}">
                <a16:creationId xmlns:a16="http://schemas.microsoft.com/office/drawing/2014/main" id="{1C3AD227-8F67-4E66-A359-62183EF7DEE8}"/>
              </a:ext>
            </a:extLst>
          </p:cNvPr>
          <p:cNvSpPr/>
          <p:nvPr/>
        </p:nvSpPr>
        <p:spPr>
          <a:xfrm>
            <a:off x="5534025" y="3914775"/>
            <a:ext cx="1771650" cy="1314450"/>
          </a:xfrm>
          <a:prstGeom prst="downArrow">
            <a:avLst/>
          </a:prstGeom>
          <a:solidFill>
            <a:schemeClr val="accent4"/>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8" name="Arrow: Down 7">
            <a:extLst>
              <a:ext uri="{FF2B5EF4-FFF2-40B4-BE49-F238E27FC236}">
                <a16:creationId xmlns:a16="http://schemas.microsoft.com/office/drawing/2014/main" id="{01012520-CF79-4323-A520-76FBEEE793E7}"/>
              </a:ext>
            </a:extLst>
          </p:cNvPr>
          <p:cNvSpPr/>
          <p:nvPr/>
        </p:nvSpPr>
        <p:spPr>
          <a:xfrm rot="10800000">
            <a:off x="5534025" y="857249"/>
            <a:ext cx="1771650" cy="3057525"/>
          </a:xfrm>
          <a:prstGeom prst="downArrow">
            <a:avLst/>
          </a:prstGeom>
          <a:solidFill>
            <a:schemeClr val="accent4"/>
          </a:solidFill>
          <a:ln>
            <a:noFill/>
          </a:ln>
          <a:effectLst>
            <a:outerShdw dist="38100" dir="5400000" algn="t" rotWithShape="0">
              <a:schemeClr val="bg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
        <p:nvSpPr>
          <p:cNvPr id="9" name="Rectangle 8">
            <a:extLst>
              <a:ext uri="{FF2B5EF4-FFF2-40B4-BE49-F238E27FC236}">
                <a16:creationId xmlns:a16="http://schemas.microsoft.com/office/drawing/2014/main" id="{ADF779CF-9CF4-4E26-B166-450CF752138A}"/>
              </a:ext>
            </a:extLst>
          </p:cNvPr>
          <p:cNvSpPr/>
          <p:nvPr/>
        </p:nvSpPr>
        <p:spPr>
          <a:xfrm>
            <a:off x="4985803" y="3223935"/>
            <a:ext cx="2868094" cy="923330"/>
          </a:xfrm>
          <a:prstGeom prst="rect">
            <a:avLst/>
          </a:prstGeom>
          <a:noFill/>
        </p:spPr>
        <p:txBody>
          <a:bodyPr wrap="none" lIns="91440" tIns="45720" rIns="91440" bIns="45720">
            <a:spAutoFit/>
          </a:bodyPr>
          <a:lstStyle/>
          <a:p>
            <a:pPr algn="ctr"/>
            <a:r>
              <a:rPr lang="en-US" sz="5400" b="1" u="sng"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Baseline</a:t>
            </a:r>
          </a:p>
        </p:txBody>
      </p:sp>
      <p:sp>
        <p:nvSpPr>
          <p:cNvPr id="16" name="TextBox 15">
            <a:extLst>
              <a:ext uri="{FF2B5EF4-FFF2-40B4-BE49-F238E27FC236}">
                <a16:creationId xmlns:a16="http://schemas.microsoft.com/office/drawing/2014/main" id="{6BD16FE4-99A2-41CE-ADB2-14EF28A57733}"/>
              </a:ext>
            </a:extLst>
          </p:cNvPr>
          <p:cNvSpPr txBox="1"/>
          <p:nvPr/>
        </p:nvSpPr>
        <p:spPr>
          <a:xfrm>
            <a:off x="5962650" y="2036200"/>
            <a:ext cx="933450" cy="1169551"/>
          </a:xfrm>
          <a:prstGeom prst="rect">
            <a:avLst/>
          </a:prstGeom>
          <a:noFill/>
        </p:spPr>
        <p:txBody>
          <a:bodyPr wrap="square" rtlCol="0">
            <a:spAutoFit/>
          </a:bodyPr>
          <a:lstStyle/>
          <a:p>
            <a:pPr algn="ctr"/>
            <a:r>
              <a:rPr lang="en-US" sz="1400" b="1" dirty="0"/>
              <a:t>History</a:t>
            </a:r>
          </a:p>
          <a:p>
            <a:pPr algn="ctr"/>
            <a:endParaRPr lang="en-US" sz="1400" b="1" dirty="0"/>
          </a:p>
          <a:p>
            <a:pPr algn="ctr"/>
            <a:r>
              <a:rPr lang="en-US" sz="1400" b="1" dirty="0"/>
              <a:t>Math</a:t>
            </a:r>
          </a:p>
          <a:p>
            <a:pPr algn="ctr"/>
            <a:endParaRPr lang="en-US" sz="1400" b="1" dirty="0"/>
          </a:p>
          <a:p>
            <a:pPr algn="ctr"/>
            <a:r>
              <a:rPr lang="en-US" sz="1400" b="1" dirty="0"/>
              <a:t>Reading</a:t>
            </a:r>
          </a:p>
        </p:txBody>
      </p:sp>
      <p:sp>
        <p:nvSpPr>
          <p:cNvPr id="17" name="TextBox 16">
            <a:extLst>
              <a:ext uri="{FF2B5EF4-FFF2-40B4-BE49-F238E27FC236}">
                <a16:creationId xmlns:a16="http://schemas.microsoft.com/office/drawing/2014/main" id="{0641F005-AE7E-4F63-A5A9-C91E950861EC}"/>
              </a:ext>
            </a:extLst>
          </p:cNvPr>
          <p:cNvSpPr txBox="1"/>
          <p:nvPr/>
        </p:nvSpPr>
        <p:spPr>
          <a:xfrm>
            <a:off x="5953125" y="4237777"/>
            <a:ext cx="933450" cy="307777"/>
          </a:xfrm>
          <a:prstGeom prst="rect">
            <a:avLst/>
          </a:prstGeom>
          <a:noFill/>
        </p:spPr>
        <p:txBody>
          <a:bodyPr wrap="square" rtlCol="0">
            <a:spAutoFit/>
          </a:bodyPr>
          <a:lstStyle/>
          <a:p>
            <a:pPr algn="ctr"/>
            <a:r>
              <a:rPr lang="en-US" sz="1400" b="1" dirty="0"/>
              <a:t>Science</a:t>
            </a:r>
          </a:p>
        </p:txBody>
      </p:sp>
    </p:spTree>
    <p:extLst>
      <p:ext uri="{BB962C8B-B14F-4D97-AF65-F5344CB8AC3E}">
        <p14:creationId xmlns:p14="http://schemas.microsoft.com/office/powerpoint/2010/main" val="2479714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B4ACD-820D-476D-B319-9F8E03FA9751}"/>
              </a:ext>
            </a:extLst>
          </p:cNvPr>
          <p:cNvSpPr>
            <a:spLocks noGrp="1"/>
          </p:cNvSpPr>
          <p:nvPr>
            <p:ph type="title"/>
          </p:nvPr>
        </p:nvSpPr>
        <p:spPr>
          <a:xfrm>
            <a:off x="457200" y="538320"/>
            <a:ext cx="3182052" cy="1228028"/>
          </a:xfrm>
        </p:spPr>
        <p:txBody>
          <a:bodyPr/>
          <a:lstStyle/>
          <a:p>
            <a:r>
              <a:rPr lang="en-US" dirty="0"/>
              <a:t>Reading Performance Improved Overall</a:t>
            </a:r>
          </a:p>
        </p:txBody>
      </p:sp>
      <p:sp>
        <p:nvSpPr>
          <p:cNvPr id="7" name="TextBox 6">
            <a:extLst>
              <a:ext uri="{FF2B5EF4-FFF2-40B4-BE49-F238E27FC236}">
                <a16:creationId xmlns:a16="http://schemas.microsoft.com/office/drawing/2014/main" id="{DBF2AB80-9156-4C88-833B-6623C086DD51}"/>
              </a:ext>
            </a:extLst>
          </p:cNvPr>
          <p:cNvSpPr txBox="1"/>
          <p:nvPr/>
        </p:nvSpPr>
        <p:spPr>
          <a:xfrm>
            <a:off x="86185" y="6407150"/>
            <a:ext cx="368710" cy="246221"/>
          </a:xfrm>
          <a:prstGeom prst="rect">
            <a:avLst/>
          </a:prstGeom>
          <a:noFill/>
        </p:spPr>
        <p:txBody>
          <a:bodyPr wrap="square" rtlCol="0">
            <a:spAutoFit/>
          </a:bodyPr>
          <a:lstStyle/>
          <a:p>
            <a:r>
              <a:rPr lang="en-US" sz="1000" dirty="0"/>
              <a:t>  3</a:t>
            </a:r>
          </a:p>
        </p:txBody>
      </p:sp>
      <p:graphicFrame>
        <p:nvGraphicFramePr>
          <p:cNvPr id="8" name="Table 7">
            <a:extLst>
              <a:ext uri="{FF2B5EF4-FFF2-40B4-BE49-F238E27FC236}">
                <a16:creationId xmlns:a16="http://schemas.microsoft.com/office/drawing/2014/main" id="{109C2C86-9542-FB4D-99C5-09B286ED3906}"/>
              </a:ext>
            </a:extLst>
          </p:cNvPr>
          <p:cNvGraphicFramePr>
            <a:graphicFrameLocks/>
          </p:cNvGraphicFramePr>
          <p:nvPr>
            <p:extLst>
              <p:ext uri="{D42A27DB-BD31-4B8C-83A1-F6EECF244321}">
                <p14:modId xmlns:p14="http://schemas.microsoft.com/office/powerpoint/2010/main" val="557649764"/>
              </p:ext>
            </p:extLst>
          </p:nvPr>
        </p:nvGraphicFramePr>
        <p:xfrm>
          <a:off x="1188913" y="5952277"/>
          <a:ext cx="7854388" cy="914400"/>
        </p:xfrm>
        <a:graphic>
          <a:graphicData uri="http://schemas.openxmlformats.org/drawingml/2006/table">
            <a:tbl>
              <a:tblPr firstRow="1" bandRow="1">
                <a:tableStyleId>{5C22544A-7EE6-4342-B048-85BDC9FD1C3A}</a:tableStyleId>
              </a:tblPr>
              <a:tblGrid>
                <a:gridCol w="2217953">
                  <a:extLst>
                    <a:ext uri="{9D8B030D-6E8A-4147-A177-3AD203B41FA5}">
                      <a16:colId xmlns:a16="http://schemas.microsoft.com/office/drawing/2014/main" val="2566997009"/>
                    </a:ext>
                  </a:extLst>
                </a:gridCol>
                <a:gridCol w="5636435">
                  <a:extLst>
                    <a:ext uri="{9D8B030D-6E8A-4147-A177-3AD203B41FA5}">
                      <a16:colId xmlns:a16="http://schemas.microsoft.com/office/drawing/2014/main" val="2480043174"/>
                    </a:ext>
                  </a:extLst>
                </a:gridCol>
              </a:tblGrid>
              <a:tr h="8098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a:t>
                      </a:r>
                      <a:r>
                        <a:rPr lang="en-US" sz="900" b="0" dirty="0">
                          <a:solidFill>
                            <a:schemeClr val="tx1">
                              <a:lumMod val="50000"/>
                              <a:lumOff val="50000"/>
                            </a:schemeClr>
                          </a:solidFill>
                        </a:rPr>
                        <a:t> Performance Measure 3: The division and schools exceeding the average for all students, and subgroups, in mathematics, English, history/social science, science and the federal graduation index.</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Virginia Department of Education School Quality </a:t>
                      </a:r>
                      <a:r>
                        <a:rPr lang="en-US" sz="900" b="0" kern="1200" dirty="0">
                          <a:solidFill>
                            <a:schemeClr val="tx1">
                              <a:lumMod val="50000"/>
                              <a:lumOff val="50000"/>
                            </a:schemeClr>
                          </a:solidFill>
                          <a:latin typeface="+mn-lt"/>
                          <a:ea typeface="+mn-ea"/>
                          <a:cs typeface="+mn-cs"/>
                        </a:rPr>
                        <a:t>Profile. Data indicate the percentage of students scoring proficient on Virginia Standard of Learning Assessments (SOL). A score of proficient is 400 or above. </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graphicFrame>
        <p:nvGraphicFramePr>
          <p:cNvPr id="11" name="Table 10">
            <a:extLst>
              <a:ext uri="{FF2B5EF4-FFF2-40B4-BE49-F238E27FC236}">
                <a16:creationId xmlns:a16="http://schemas.microsoft.com/office/drawing/2014/main" id="{A7025596-25C8-3F4C-BB1E-0216594208F7}"/>
              </a:ext>
            </a:extLst>
          </p:cNvPr>
          <p:cNvGraphicFramePr>
            <a:graphicFrameLocks noGrp="1"/>
          </p:cNvGraphicFramePr>
          <p:nvPr>
            <p:extLst>
              <p:ext uri="{D42A27DB-BD31-4B8C-83A1-F6EECF244321}">
                <p14:modId xmlns:p14="http://schemas.microsoft.com/office/powerpoint/2010/main" val="2828982582"/>
              </p:ext>
            </p:extLst>
          </p:nvPr>
        </p:nvGraphicFramePr>
        <p:xfrm>
          <a:off x="3924299" y="641823"/>
          <a:ext cx="4970615" cy="1089805"/>
        </p:xfrm>
        <a:graphic>
          <a:graphicData uri="http://schemas.openxmlformats.org/drawingml/2006/table">
            <a:tbl>
              <a:tblPr>
                <a:tableStyleId>{5C22544A-7EE6-4342-B048-85BDC9FD1C3A}</a:tableStyleId>
              </a:tblPr>
              <a:tblGrid>
                <a:gridCol w="4970615">
                  <a:extLst>
                    <a:ext uri="{9D8B030D-6E8A-4147-A177-3AD203B41FA5}">
                      <a16:colId xmlns:a16="http://schemas.microsoft.com/office/drawing/2014/main" val="20000"/>
                    </a:ext>
                  </a:extLst>
                </a:gridCol>
              </a:tblGrid>
              <a:tr h="1089805">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300" i="1" kern="100" spc="-50" baseline="0" dirty="0">
                          <a:solidFill>
                            <a:schemeClr val="accent1"/>
                          </a:solidFill>
                          <a:latin typeface="Corbel" panose="020B0503020204020204" pitchFamily="34" charset="0"/>
                          <a:ea typeface="+mn-ea"/>
                          <a:cs typeface="+mn-cs"/>
                        </a:rPr>
                        <a:t>In 2018-2019, Asian, Black, and Hispanic subgroups scored above the state passing percentage.  In 2018-2019 the largest gains were made by students in Black subgroups (2 percentage-points) and the White subgroup (12 percentage-points) .</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Content Placeholder 3">
            <a:extLst>
              <a:ext uri="{FF2B5EF4-FFF2-40B4-BE49-F238E27FC236}">
                <a16:creationId xmlns:a16="http://schemas.microsoft.com/office/drawing/2014/main" id="{472131E4-34B1-6849-9642-67E9C4126C8A}"/>
              </a:ext>
            </a:extLst>
          </p:cNvPr>
          <p:cNvSpPr txBox="1">
            <a:spLocks/>
          </p:cNvSpPr>
          <p:nvPr/>
        </p:nvSpPr>
        <p:spPr>
          <a:xfrm>
            <a:off x="3435246" y="5277657"/>
            <a:ext cx="5521941" cy="591490"/>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lnSpc>
                <a:spcPct val="100000"/>
              </a:lnSpc>
              <a:spcBef>
                <a:spcPts val="0"/>
              </a:spcBef>
              <a:spcAft>
                <a:spcPts val="0"/>
              </a:spcAft>
            </a:pPr>
            <a:r>
              <a:rPr lang="en-US" sz="1100" i="0" dirty="0">
                <a:solidFill>
                  <a:schemeClr val="tx2"/>
                </a:solidFill>
                <a:latin typeface="+mn-lt"/>
              </a:rPr>
              <a:t>NOTE: that * denotes not enough available student data to calculate a percentage.</a:t>
            </a:r>
          </a:p>
          <a:p>
            <a:pPr>
              <a:lnSpc>
                <a:spcPct val="100000"/>
              </a:lnSpc>
              <a:spcBef>
                <a:spcPts val="0"/>
              </a:spcBef>
              <a:spcAft>
                <a:spcPts val="0"/>
              </a:spcAft>
            </a:pPr>
            <a:r>
              <a:rPr lang="en-US" sz="1100" i="0" dirty="0">
                <a:solidFill>
                  <a:schemeClr val="accent6">
                    <a:lumMod val="75000"/>
                  </a:schemeClr>
                </a:solidFill>
                <a:latin typeface="+mn-lt"/>
              </a:rPr>
              <a:t>Green shading </a:t>
            </a:r>
            <a:r>
              <a:rPr lang="en-US" sz="1100" i="0" dirty="0">
                <a:solidFill>
                  <a:schemeClr val="tx2"/>
                </a:solidFill>
                <a:latin typeface="+mn-lt"/>
              </a:rPr>
              <a:t>indicates the division exceeds the state average. </a:t>
            </a:r>
          </a:p>
          <a:p>
            <a:pPr>
              <a:lnSpc>
                <a:spcPct val="100000"/>
              </a:lnSpc>
              <a:spcBef>
                <a:spcPts val="0"/>
              </a:spcBef>
              <a:spcAft>
                <a:spcPts val="0"/>
              </a:spcAft>
            </a:pPr>
            <a:r>
              <a:rPr lang="en-US" sz="1100" i="0" dirty="0">
                <a:solidFill>
                  <a:srgbClr val="FF0000"/>
                </a:solidFill>
                <a:latin typeface="+mn-lt"/>
              </a:rPr>
              <a:t>Red shading </a:t>
            </a:r>
            <a:r>
              <a:rPr lang="en-US" sz="1100" i="0" dirty="0">
                <a:solidFill>
                  <a:schemeClr val="tx2"/>
                </a:solidFill>
                <a:latin typeface="+mn-lt"/>
              </a:rPr>
              <a:t>indicates that the division did not exceed the state average</a:t>
            </a:r>
          </a:p>
        </p:txBody>
      </p:sp>
      <p:sp>
        <p:nvSpPr>
          <p:cNvPr id="9" name="Rectangle 8">
            <a:extLst>
              <a:ext uri="{FF2B5EF4-FFF2-40B4-BE49-F238E27FC236}">
                <a16:creationId xmlns:a16="http://schemas.microsoft.com/office/drawing/2014/main" id="{B2A08A32-B90C-064B-AA46-59E99EABD79B}"/>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graphicFrame>
        <p:nvGraphicFramePr>
          <p:cNvPr id="3" name="Table 2">
            <a:extLst>
              <a:ext uri="{FF2B5EF4-FFF2-40B4-BE49-F238E27FC236}">
                <a16:creationId xmlns:a16="http://schemas.microsoft.com/office/drawing/2014/main" id="{FC38EF97-45EB-5249-A5C5-C4675AC05495}"/>
              </a:ext>
            </a:extLst>
          </p:cNvPr>
          <p:cNvGraphicFramePr>
            <a:graphicFrameLocks noGrp="1"/>
          </p:cNvGraphicFramePr>
          <p:nvPr>
            <p:extLst>
              <p:ext uri="{D42A27DB-BD31-4B8C-83A1-F6EECF244321}">
                <p14:modId xmlns:p14="http://schemas.microsoft.com/office/powerpoint/2010/main" val="1688721537"/>
              </p:ext>
            </p:extLst>
          </p:nvPr>
        </p:nvGraphicFramePr>
        <p:xfrm>
          <a:off x="3435246" y="1972928"/>
          <a:ext cx="5397398" cy="3205518"/>
        </p:xfrm>
        <a:graphic>
          <a:graphicData uri="http://schemas.openxmlformats.org/drawingml/2006/table">
            <a:tbl>
              <a:tblPr firstRow="1" firstCol="1" bandRow="1">
                <a:tableStyleId>{5C22544A-7EE6-4342-B048-85BDC9FD1C3A}</a:tableStyleId>
              </a:tblPr>
              <a:tblGrid>
                <a:gridCol w="1743400">
                  <a:extLst>
                    <a:ext uri="{9D8B030D-6E8A-4147-A177-3AD203B41FA5}">
                      <a16:colId xmlns:a16="http://schemas.microsoft.com/office/drawing/2014/main" val="1298408984"/>
                    </a:ext>
                  </a:extLst>
                </a:gridCol>
                <a:gridCol w="884282">
                  <a:extLst>
                    <a:ext uri="{9D8B030D-6E8A-4147-A177-3AD203B41FA5}">
                      <a16:colId xmlns:a16="http://schemas.microsoft.com/office/drawing/2014/main" val="113716978"/>
                    </a:ext>
                  </a:extLst>
                </a:gridCol>
                <a:gridCol w="898778">
                  <a:extLst>
                    <a:ext uri="{9D8B030D-6E8A-4147-A177-3AD203B41FA5}">
                      <a16:colId xmlns:a16="http://schemas.microsoft.com/office/drawing/2014/main" val="1425027497"/>
                    </a:ext>
                  </a:extLst>
                </a:gridCol>
                <a:gridCol w="1027106">
                  <a:extLst>
                    <a:ext uri="{9D8B030D-6E8A-4147-A177-3AD203B41FA5}">
                      <a16:colId xmlns:a16="http://schemas.microsoft.com/office/drawing/2014/main" val="1604577968"/>
                    </a:ext>
                  </a:extLst>
                </a:gridCol>
                <a:gridCol w="843832">
                  <a:extLst>
                    <a:ext uri="{9D8B030D-6E8A-4147-A177-3AD203B41FA5}">
                      <a16:colId xmlns:a16="http://schemas.microsoft.com/office/drawing/2014/main" val="3599389342"/>
                    </a:ext>
                  </a:extLst>
                </a:gridCol>
              </a:tblGrid>
              <a:tr h="385797">
                <a:tc gridSpan="5">
                  <a:txBody>
                    <a:bodyPr/>
                    <a:lstStyle/>
                    <a:p>
                      <a:pPr marL="0" marR="0" algn="ctr">
                        <a:lnSpc>
                          <a:spcPct val="107000"/>
                        </a:lnSpc>
                        <a:spcBef>
                          <a:spcPts val="0"/>
                        </a:spcBef>
                        <a:spcAft>
                          <a:spcPts val="0"/>
                        </a:spcAft>
                      </a:pPr>
                      <a:r>
                        <a:rPr lang="en-US" sz="1400" b="0" dirty="0">
                          <a:solidFill>
                            <a:schemeClr val="tx2"/>
                          </a:solidFill>
                          <a:effectLst/>
                        </a:rPr>
                        <a:t>Reading Performance Across Subgroups</a:t>
                      </a:r>
                    </a:p>
                    <a:p>
                      <a:pPr marL="0" marR="0" algn="ctr">
                        <a:lnSpc>
                          <a:spcPct val="107000"/>
                        </a:lnSpc>
                        <a:spcBef>
                          <a:spcPts val="0"/>
                        </a:spcBef>
                        <a:spcAft>
                          <a:spcPts val="0"/>
                        </a:spcAft>
                      </a:pP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83397836"/>
                  </a:ext>
                </a:extLst>
              </a:tr>
              <a:tr h="447156">
                <a:tc>
                  <a:txBody>
                    <a:bodyPr/>
                    <a:lstStyle/>
                    <a:p>
                      <a:pPr marL="0" marR="0">
                        <a:lnSpc>
                          <a:spcPct val="107000"/>
                        </a:lnSpc>
                        <a:spcBef>
                          <a:spcPts val="0"/>
                        </a:spcBef>
                        <a:spcAft>
                          <a:spcPts val="0"/>
                        </a:spcAft>
                      </a:pPr>
                      <a:r>
                        <a:rPr lang="en-US" sz="1100" b="0" dirty="0">
                          <a:solidFill>
                            <a:schemeClr val="tx2"/>
                          </a:solidFill>
                          <a:effectLst/>
                        </a:rPr>
                        <a:t> </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7000"/>
                        </a:lnSpc>
                        <a:spcBef>
                          <a:spcPts val="0"/>
                        </a:spcBef>
                        <a:spcAft>
                          <a:spcPts val="0"/>
                        </a:spcAft>
                      </a:pPr>
                      <a:r>
                        <a:rPr lang="en-US" sz="1100" b="1" dirty="0">
                          <a:solidFill>
                            <a:schemeClr val="tx2"/>
                          </a:solidFill>
                          <a:effectLst/>
                        </a:rPr>
                        <a:t>Baseline</a:t>
                      </a:r>
                      <a:endParaRPr lang="en-US" sz="1000" b="1" dirty="0">
                        <a:solidFill>
                          <a:schemeClr val="tx2"/>
                        </a:solidFill>
                        <a:effectLst/>
                      </a:endParaRPr>
                    </a:p>
                    <a:p>
                      <a:pPr marL="0" marR="0" algn="ctr">
                        <a:lnSpc>
                          <a:spcPct val="107000"/>
                        </a:lnSpc>
                        <a:spcBef>
                          <a:spcPts val="0"/>
                        </a:spcBef>
                        <a:spcAft>
                          <a:spcPts val="0"/>
                        </a:spcAft>
                      </a:pPr>
                      <a:r>
                        <a:rPr lang="en-US" sz="1100" b="1" dirty="0">
                          <a:solidFill>
                            <a:schemeClr val="tx2"/>
                          </a:solidFill>
                          <a:effectLst/>
                        </a:rPr>
                        <a:t>2017-2018</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dirty="0">
                          <a:solidFill>
                            <a:schemeClr val="tx2"/>
                          </a:solidFill>
                          <a:effectLst/>
                        </a:rPr>
                        <a:t>2018-2019</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695138329"/>
                  </a:ext>
                </a:extLst>
              </a:tr>
              <a:tr h="223580">
                <a:tc>
                  <a:txBody>
                    <a:bodyPr/>
                    <a:lstStyle/>
                    <a:p>
                      <a:pPr marL="0" marR="0">
                        <a:lnSpc>
                          <a:spcPct val="107000"/>
                        </a:lnSpc>
                        <a:spcBef>
                          <a:spcPts val="0"/>
                        </a:spcBef>
                        <a:spcAft>
                          <a:spcPts val="0"/>
                        </a:spcAft>
                      </a:pPr>
                      <a:r>
                        <a:rPr lang="en-US" sz="1100" b="0" dirty="0">
                          <a:solidFill>
                            <a:schemeClr val="tx2"/>
                          </a:solidFill>
                          <a:effectLst/>
                        </a:rPr>
                        <a:t> </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rPr>
                        <a:t>Division</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rPr>
                        <a:t>State</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rPr>
                        <a:t>Division</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rPr>
                        <a:t>State</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4317143"/>
                  </a:ext>
                </a:extLst>
              </a:tr>
              <a:tr h="223580">
                <a:tc>
                  <a:txBody>
                    <a:bodyPr/>
                    <a:lstStyle/>
                    <a:p>
                      <a:pPr marL="0" marR="0">
                        <a:lnSpc>
                          <a:spcPct val="107000"/>
                        </a:lnSpc>
                        <a:spcBef>
                          <a:spcPts val="0"/>
                        </a:spcBef>
                        <a:spcAft>
                          <a:spcPts val="0"/>
                        </a:spcAft>
                      </a:pPr>
                      <a:r>
                        <a:rPr lang="en-US" sz="1100" b="0" dirty="0">
                          <a:solidFill>
                            <a:schemeClr val="tx2"/>
                          </a:solidFill>
                          <a:effectLst/>
                        </a:rPr>
                        <a:t>Asian</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90</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100</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100" b="0" dirty="0">
                          <a:solidFill>
                            <a:schemeClr val="tx2"/>
                          </a:solidFill>
                          <a:effectLst/>
                        </a:rPr>
                        <a:t>89</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2167693"/>
                  </a:ext>
                </a:extLst>
              </a:tr>
              <a:tr h="223580">
                <a:tc>
                  <a:txBody>
                    <a:bodyPr/>
                    <a:lstStyle/>
                    <a:p>
                      <a:pPr marL="0" marR="0">
                        <a:lnSpc>
                          <a:spcPct val="107000"/>
                        </a:lnSpc>
                        <a:spcBef>
                          <a:spcPts val="0"/>
                        </a:spcBef>
                        <a:spcAft>
                          <a:spcPts val="0"/>
                        </a:spcAft>
                      </a:pPr>
                      <a:r>
                        <a:rPr lang="en-US" sz="1100" b="0" dirty="0">
                          <a:solidFill>
                            <a:schemeClr val="tx2"/>
                          </a:solidFill>
                          <a:effectLst/>
                        </a:rPr>
                        <a:t>Black</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67</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67</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69</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100" b="0" dirty="0">
                          <a:solidFill>
                            <a:schemeClr val="tx2"/>
                          </a:solidFill>
                          <a:effectLst/>
                        </a:rPr>
                        <a:t>65</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2474236"/>
                  </a:ext>
                </a:extLst>
              </a:tr>
              <a:tr h="223580">
                <a:tc>
                  <a:txBody>
                    <a:bodyPr/>
                    <a:lstStyle/>
                    <a:p>
                      <a:pPr marL="0" marR="0">
                        <a:lnSpc>
                          <a:spcPct val="107000"/>
                        </a:lnSpc>
                        <a:spcBef>
                          <a:spcPts val="0"/>
                        </a:spcBef>
                        <a:spcAft>
                          <a:spcPts val="0"/>
                        </a:spcAft>
                      </a:pPr>
                      <a:r>
                        <a:rPr lang="en-US" sz="1100" b="0" dirty="0">
                          <a:solidFill>
                            <a:schemeClr val="tx2"/>
                          </a:solidFill>
                          <a:effectLst/>
                        </a:rPr>
                        <a:t>Hispanic</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66</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67</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100</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100" b="0" dirty="0">
                          <a:solidFill>
                            <a:schemeClr val="tx2"/>
                          </a:solidFill>
                          <a:effectLst/>
                        </a:rPr>
                        <a:t>66</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82365837"/>
                  </a:ext>
                </a:extLst>
              </a:tr>
              <a:tr h="223580">
                <a:tc>
                  <a:txBody>
                    <a:bodyPr/>
                    <a:lstStyle/>
                    <a:p>
                      <a:pPr marL="0" marR="0">
                        <a:lnSpc>
                          <a:spcPct val="107000"/>
                        </a:lnSpc>
                        <a:spcBef>
                          <a:spcPts val="0"/>
                        </a:spcBef>
                        <a:spcAft>
                          <a:spcPts val="0"/>
                        </a:spcAft>
                      </a:pPr>
                      <a:r>
                        <a:rPr lang="en-US" sz="1100" b="0" dirty="0">
                          <a:solidFill>
                            <a:schemeClr val="tx2"/>
                          </a:solidFill>
                          <a:effectLst/>
                        </a:rPr>
                        <a:t>White</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67</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86</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bg1"/>
                          </a:solidFill>
                          <a:effectLst/>
                        </a:rPr>
                        <a:t>79</a:t>
                      </a:r>
                      <a:endPar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100" b="0" dirty="0">
                          <a:solidFill>
                            <a:schemeClr val="tx2"/>
                          </a:solidFill>
                          <a:effectLst/>
                        </a:rPr>
                        <a:t>85</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48203407"/>
                  </a:ext>
                </a:extLst>
              </a:tr>
              <a:tr h="223580">
                <a:tc>
                  <a:txBody>
                    <a:bodyPr/>
                    <a:lstStyle/>
                    <a:p>
                      <a:pPr marL="0" marR="0">
                        <a:lnSpc>
                          <a:spcPct val="107000"/>
                        </a:lnSpc>
                        <a:spcBef>
                          <a:spcPts val="0"/>
                        </a:spcBef>
                        <a:spcAft>
                          <a:spcPts val="0"/>
                        </a:spcAft>
                      </a:pPr>
                      <a:r>
                        <a:rPr lang="en-US" sz="1100" b="0" dirty="0">
                          <a:solidFill>
                            <a:schemeClr val="tx2"/>
                          </a:solidFill>
                          <a:effectLst/>
                        </a:rPr>
                        <a:t>Two or more races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83</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83</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bg1"/>
                          </a:solidFill>
                          <a:effectLst/>
                        </a:rPr>
                        <a:t>68</a:t>
                      </a:r>
                      <a:endPar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100" b="0" dirty="0">
                          <a:solidFill>
                            <a:schemeClr val="tx2"/>
                          </a:solidFill>
                          <a:effectLst/>
                        </a:rPr>
                        <a:t>81</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71910267"/>
                  </a:ext>
                </a:extLst>
              </a:tr>
              <a:tr h="360349">
                <a:tc>
                  <a:txBody>
                    <a:bodyPr/>
                    <a:lstStyle/>
                    <a:p>
                      <a:pPr marL="0" marR="0">
                        <a:lnSpc>
                          <a:spcPct val="107000"/>
                        </a:lnSpc>
                        <a:spcBef>
                          <a:spcPts val="0"/>
                        </a:spcBef>
                        <a:spcAft>
                          <a:spcPts val="0"/>
                        </a:spcAft>
                      </a:pPr>
                      <a:r>
                        <a:rPr lang="en-US" sz="1100" b="0" dirty="0">
                          <a:solidFill>
                            <a:schemeClr val="tx2"/>
                          </a:solidFill>
                          <a:effectLst/>
                        </a:rPr>
                        <a:t>Students with disabilities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24</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48</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bg1"/>
                          </a:solidFill>
                          <a:effectLst/>
                        </a:rPr>
                        <a:t>35</a:t>
                      </a:r>
                      <a:endPar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100" b="0" dirty="0">
                          <a:solidFill>
                            <a:schemeClr val="tx2"/>
                          </a:solidFill>
                          <a:effectLst/>
                        </a:rPr>
                        <a:t>47</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59890730"/>
                  </a:ext>
                </a:extLst>
              </a:tr>
              <a:tr h="447156">
                <a:tc>
                  <a:txBody>
                    <a:bodyPr/>
                    <a:lstStyle/>
                    <a:p>
                      <a:pPr marL="0" marR="0">
                        <a:lnSpc>
                          <a:spcPct val="107000"/>
                        </a:lnSpc>
                        <a:spcBef>
                          <a:spcPts val="0"/>
                        </a:spcBef>
                        <a:spcAft>
                          <a:spcPts val="0"/>
                        </a:spcAft>
                      </a:pPr>
                      <a:r>
                        <a:rPr lang="en-US" sz="1100" b="0" dirty="0">
                          <a:solidFill>
                            <a:schemeClr val="tx2"/>
                          </a:solidFill>
                          <a:effectLst/>
                        </a:rPr>
                        <a:t>Economically Disadvantaged</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66</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66</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70</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100" b="0" dirty="0">
                          <a:solidFill>
                            <a:schemeClr val="tx2"/>
                          </a:solidFill>
                          <a:effectLst/>
                        </a:rPr>
                        <a:t>65</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48309476"/>
                  </a:ext>
                </a:extLst>
              </a:tr>
              <a:tr h="223580">
                <a:tc>
                  <a:txBody>
                    <a:bodyPr/>
                    <a:lstStyle/>
                    <a:p>
                      <a:pPr marL="0" marR="0">
                        <a:lnSpc>
                          <a:spcPct val="107000"/>
                        </a:lnSpc>
                        <a:spcBef>
                          <a:spcPts val="0"/>
                        </a:spcBef>
                        <a:spcAft>
                          <a:spcPts val="0"/>
                        </a:spcAft>
                      </a:pPr>
                      <a:r>
                        <a:rPr lang="en-US" sz="1100" b="0" dirty="0">
                          <a:solidFill>
                            <a:schemeClr val="tx2"/>
                          </a:solidFill>
                          <a:effectLst/>
                        </a:rPr>
                        <a:t>English Learners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36</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0" dirty="0">
                          <a:solidFill>
                            <a:schemeClr val="tx2"/>
                          </a:solidFill>
                          <a:effectLst/>
                        </a:rPr>
                        <a:t>35</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59942844"/>
                  </a:ext>
                </a:extLst>
              </a:tr>
            </a:tbl>
          </a:graphicData>
        </a:graphic>
      </p:graphicFrame>
      <p:graphicFrame>
        <p:nvGraphicFramePr>
          <p:cNvPr id="10" name="Chart 9">
            <a:extLst>
              <a:ext uri="{FF2B5EF4-FFF2-40B4-BE49-F238E27FC236}">
                <a16:creationId xmlns:a16="http://schemas.microsoft.com/office/drawing/2014/main" id="{FDE029A3-9166-4852-BB0F-FE8EE634F69C}"/>
              </a:ext>
            </a:extLst>
          </p:cNvPr>
          <p:cNvGraphicFramePr>
            <a:graphicFrameLocks/>
          </p:cNvGraphicFramePr>
          <p:nvPr>
            <p:extLst>
              <p:ext uri="{D42A27DB-BD31-4B8C-83A1-F6EECF244321}">
                <p14:modId xmlns:p14="http://schemas.microsoft.com/office/powerpoint/2010/main" val="3037405700"/>
              </p:ext>
            </p:extLst>
          </p:nvPr>
        </p:nvGraphicFramePr>
        <p:xfrm>
          <a:off x="253194" y="3285296"/>
          <a:ext cx="3182052" cy="21344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18283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D2FA9-E655-4A45-881C-A35670F4B464}"/>
              </a:ext>
            </a:extLst>
          </p:cNvPr>
          <p:cNvSpPr>
            <a:spLocks noGrp="1"/>
          </p:cNvSpPr>
          <p:nvPr>
            <p:ph type="title"/>
          </p:nvPr>
        </p:nvSpPr>
        <p:spPr>
          <a:xfrm>
            <a:off x="306781" y="511742"/>
            <a:ext cx="2196576" cy="1228028"/>
          </a:xfrm>
        </p:spPr>
        <p:txBody>
          <a:bodyPr/>
          <a:lstStyle/>
          <a:p>
            <a:r>
              <a:rPr lang="en-US" dirty="0"/>
              <a:t>Reading Performance</a:t>
            </a:r>
          </a:p>
        </p:txBody>
      </p:sp>
      <p:sp>
        <p:nvSpPr>
          <p:cNvPr id="5" name="Text Placeholder 4">
            <a:extLst>
              <a:ext uri="{FF2B5EF4-FFF2-40B4-BE49-F238E27FC236}">
                <a16:creationId xmlns:a16="http://schemas.microsoft.com/office/drawing/2014/main" id="{2F8B60C4-7252-4D6E-ABBE-C7EF54D049B1}"/>
              </a:ext>
            </a:extLst>
          </p:cNvPr>
          <p:cNvSpPr>
            <a:spLocks noGrp="1"/>
          </p:cNvSpPr>
          <p:nvPr>
            <p:ph type="body" sz="quarter" idx="10"/>
          </p:nvPr>
        </p:nvSpPr>
        <p:spPr/>
        <p:txBody>
          <a:bodyPr/>
          <a:lstStyle/>
          <a:p>
            <a:endParaRPr lang="en-US" dirty="0"/>
          </a:p>
        </p:txBody>
      </p:sp>
      <p:graphicFrame>
        <p:nvGraphicFramePr>
          <p:cNvPr id="6" name="Table 5">
            <a:extLst>
              <a:ext uri="{FF2B5EF4-FFF2-40B4-BE49-F238E27FC236}">
                <a16:creationId xmlns:a16="http://schemas.microsoft.com/office/drawing/2014/main" id="{81B1A08C-EDC3-4145-A538-C3D9E35B347C}"/>
              </a:ext>
            </a:extLst>
          </p:cNvPr>
          <p:cNvGraphicFramePr>
            <a:graphicFrameLocks noGrp="1"/>
          </p:cNvGraphicFramePr>
          <p:nvPr>
            <p:extLst>
              <p:ext uri="{D42A27DB-BD31-4B8C-83A1-F6EECF244321}">
                <p14:modId xmlns:p14="http://schemas.microsoft.com/office/powerpoint/2010/main" val="3838842804"/>
              </p:ext>
            </p:extLst>
          </p:nvPr>
        </p:nvGraphicFramePr>
        <p:xfrm>
          <a:off x="4826000" y="536573"/>
          <a:ext cx="3955948" cy="2775529"/>
        </p:xfrm>
        <a:graphic>
          <a:graphicData uri="http://schemas.openxmlformats.org/drawingml/2006/table">
            <a:tbl>
              <a:tblPr firstRow="1" firstCol="1" bandRow="1">
                <a:tableStyleId>{5C22544A-7EE6-4342-B048-85BDC9FD1C3A}</a:tableStyleId>
              </a:tblPr>
              <a:tblGrid>
                <a:gridCol w="1917700">
                  <a:extLst>
                    <a:ext uri="{9D8B030D-6E8A-4147-A177-3AD203B41FA5}">
                      <a16:colId xmlns:a16="http://schemas.microsoft.com/office/drawing/2014/main" val="1812423433"/>
                    </a:ext>
                  </a:extLst>
                </a:gridCol>
                <a:gridCol w="495300">
                  <a:extLst>
                    <a:ext uri="{9D8B030D-6E8A-4147-A177-3AD203B41FA5}">
                      <a16:colId xmlns:a16="http://schemas.microsoft.com/office/drawing/2014/main" val="2452823406"/>
                    </a:ext>
                  </a:extLst>
                </a:gridCol>
                <a:gridCol w="482600">
                  <a:extLst>
                    <a:ext uri="{9D8B030D-6E8A-4147-A177-3AD203B41FA5}">
                      <a16:colId xmlns:a16="http://schemas.microsoft.com/office/drawing/2014/main" val="2788178556"/>
                    </a:ext>
                  </a:extLst>
                </a:gridCol>
                <a:gridCol w="495300">
                  <a:extLst>
                    <a:ext uri="{9D8B030D-6E8A-4147-A177-3AD203B41FA5}">
                      <a16:colId xmlns:a16="http://schemas.microsoft.com/office/drawing/2014/main" val="7044296"/>
                    </a:ext>
                  </a:extLst>
                </a:gridCol>
                <a:gridCol w="565048">
                  <a:extLst>
                    <a:ext uri="{9D8B030D-6E8A-4147-A177-3AD203B41FA5}">
                      <a16:colId xmlns:a16="http://schemas.microsoft.com/office/drawing/2014/main" val="2930019612"/>
                    </a:ext>
                  </a:extLst>
                </a:gridCol>
              </a:tblGrid>
              <a:tr h="447156">
                <a:tc>
                  <a:txBody>
                    <a:bodyPr/>
                    <a:lstStyle/>
                    <a:p>
                      <a:pPr marL="0" marR="0">
                        <a:lnSpc>
                          <a:spcPct val="107000"/>
                        </a:lnSpc>
                        <a:spcBef>
                          <a:spcPts val="0"/>
                        </a:spcBef>
                        <a:spcAft>
                          <a:spcPts val="0"/>
                        </a:spcAft>
                      </a:pPr>
                      <a:r>
                        <a:rPr lang="en-US" sz="1100" b="1" dirty="0">
                          <a:solidFill>
                            <a:schemeClr val="tx2"/>
                          </a:solidFill>
                          <a:effectLst/>
                        </a:rPr>
                        <a:t>Charles City Elementary School</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7000"/>
                        </a:lnSpc>
                        <a:spcBef>
                          <a:spcPts val="0"/>
                        </a:spcBef>
                        <a:spcAft>
                          <a:spcPts val="0"/>
                        </a:spcAft>
                      </a:pPr>
                      <a:r>
                        <a:rPr lang="en-US" sz="1100" b="1" dirty="0">
                          <a:solidFill>
                            <a:schemeClr val="tx2"/>
                          </a:solidFill>
                          <a:effectLst/>
                        </a:rPr>
                        <a:t>Baseline</a:t>
                      </a:r>
                      <a:endParaRPr lang="en-US" sz="1000" b="1" dirty="0">
                        <a:solidFill>
                          <a:schemeClr val="tx2"/>
                        </a:solidFill>
                        <a:effectLst/>
                      </a:endParaRPr>
                    </a:p>
                    <a:p>
                      <a:pPr marL="0" marR="0" algn="ctr">
                        <a:lnSpc>
                          <a:spcPct val="107000"/>
                        </a:lnSpc>
                        <a:spcBef>
                          <a:spcPts val="0"/>
                        </a:spcBef>
                        <a:spcAft>
                          <a:spcPts val="0"/>
                        </a:spcAft>
                      </a:pPr>
                      <a:r>
                        <a:rPr lang="en-US" sz="1100" b="1" dirty="0">
                          <a:solidFill>
                            <a:schemeClr val="tx2"/>
                          </a:solidFill>
                          <a:effectLst/>
                        </a:rPr>
                        <a:t>2017-2018</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dirty="0">
                          <a:solidFill>
                            <a:schemeClr val="tx2"/>
                          </a:solidFill>
                          <a:effectLst/>
                        </a:rPr>
                        <a:t>2018-2019</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4294646983"/>
                  </a:ext>
                </a:extLst>
              </a:tr>
              <a:tr h="111644">
                <a:tc>
                  <a:txBody>
                    <a:bodyPr/>
                    <a:lstStyle/>
                    <a:p>
                      <a:pPr marL="0" marR="0">
                        <a:lnSpc>
                          <a:spcPct val="107000"/>
                        </a:lnSpc>
                        <a:spcBef>
                          <a:spcPts val="0"/>
                        </a:spcBef>
                        <a:spcAft>
                          <a:spcPts val="0"/>
                        </a:spcAft>
                      </a:pPr>
                      <a:r>
                        <a:rPr lang="en-US" sz="1100" b="0" dirty="0">
                          <a:solidFill>
                            <a:schemeClr val="tx2"/>
                          </a:solidFill>
                          <a:effectLst/>
                        </a:rPr>
                        <a:t> </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ea typeface="Calibri" panose="020F0502020204030204" pitchFamily="34" charset="0"/>
                          <a:cs typeface="Times New Roman" panose="02020603050405020304" pitchFamily="18" charset="0"/>
                        </a:rPr>
                        <a:t>ES</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rPr>
                        <a:t>State</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ea typeface="Calibri" panose="020F0502020204030204" pitchFamily="34" charset="0"/>
                          <a:cs typeface="Times New Roman" panose="02020603050405020304" pitchFamily="18" charset="0"/>
                        </a:rPr>
                        <a:t>ES</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rPr>
                        <a:t>State</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0959072"/>
                  </a:ext>
                </a:extLst>
              </a:tr>
              <a:tr h="223580">
                <a:tc>
                  <a:txBody>
                    <a:bodyPr/>
                    <a:lstStyle/>
                    <a:p>
                      <a:pPr marL="0" marR="0">
                        <a:lnSpc>
                          <a:spcPct val="107000"/>
                        </a:lnSpc>
                        <a:spcBef>
                          <a:spcPts val="0"/>
                        </a:spcBef>
                        <a:spcAft>
                          <a:spcPts val="0"/>
                        </a:spcAft>
                      </a:pPr>
                      <a:r>
                        <a:rPr lang="en-US" sz="1100" b="0" dirty="0">
                          <a:solidFill>
                            <a:schemeClr val="tx2"/>
                          </a:solidFill>
                          <a:effectLst/>
                        </a:rPr>
                        <a:t>Asian</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3775260"/>
                  </a:ext>
                </a:extLst>
              </a:tr>
              <a:tr h="223580">
                <a:tc>
                  <a:txBody>
                    <a:bodyPr/>
                    <a:lstStyle/>
                    <a:p>
                      <a:pPr marL="0" marR="0">
                        <a:lnSpc>
                          <a:spcPct val="107000"/>
                        </a:lnSpc>
                        <a:spcBef>
                          <a:spcPts val="0"/>
                        </a:spcBef>
                        <a:spcAft>
                          <a:spcPts val="0"/>
                        </a:spcAft>
                      </a:pPr>
                      <a:r>
                        <a:rPr lang="en-US" sz="1100" b="0" dirty="0">
                          <a:solidFill>
                            <a:schemeClr val="tx2"/>
                          </a:solidFill>
                          <a:effectLst/>
                        </a:rPr>
                        <a:t>Black</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65</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5004240"/>
                  </a:ext>
                </a:extLst>
              </a:tr>
              <a:tr h="223580">
                <a:tc>
                  <a:txBody>
                    <a:bodyPr/>
                    <a:lstStyle/>
                    <a:p>
                      <a:pPr marL="0" marR="0">
                        <a:lnSpc>
                          <a:spcPct val="107000"/>
                        </a:lnSpc>
                        <a:spcBef>
                          <a:spcPts val="0"/>
                        </a:spcBef>
                        <a:spcAft>
                          <a:spcPts val="0"/>
                        </a:spcAft>
                      </a:pPr>
                      <a:r>
                        <a:rPr lang="en-US" sz="1100" b="0" dirty="0">
                          <a:solidFill>
                            <a:schemeClr val="tx2"/>
                          </a:solidFill>
                          <a:effectLst/>
                        </a:rPr>
                        <a:t>Hispanic</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0452346"/>
                  </a:ext>
                </a:extLst>
              </a:tr>
              <a:tr h="223580">
                <a:tc>
                  <a:txBody>
                    <a:bodyPr/>
                    <a:lstStyle/>
                    <a:p>
                      <a:pPr marL="0" marR="0">
                        <a:lnSpc>
                          <a:spcPct val="107000"/>
                        </a:lnSpc>
                        <a:spcBef>
                          <a:spcPts val="0"/>
                        </a:spcBef>
                        <a:spcAft>
                          <a:spcPts val="0"/>
                        </a:spcAft>
                      </a:pPr>
                      <a:r>
                        <a:rPr lang="en-US" sz="1100" b="0" dirty="0">
                          <a:solidFill>
                            <a:schemeClr val="tx2"/>
                          </a:solidFill>
                          <a:effectLst/>
                        </a:rPr>
                        <a:t>White</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86</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80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85</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42935"/>
                  </a:ext>
                </a:extLst>
              </a:tr>
              <a:tr h="223580">
                <a:tc>
                  <a:txBody>
                    <a:bodyPr/>
                    <a:lstStyle/>
                    <a:p>
                      <a:pPr marL="0" marR="0">
                        <a:lnSpc>
                          <a:spcPct val="107000"/>
                        </a:lnSpc>
                        <a:spcBef>
                          <a:spcPts val="0"/>
                        </a:spcBef>
                        <a:spcAft>
                          <a:spcPts val="0"/>
                        </a:spcAft>
                      </a:pPr>
                      <a:r>
                        <a:rPr lang="en-US" sz="1100" b="0" dirty="0">
                          <a:solidFill>
                            <a:schemeClr val="tx2"/>
                          </a:solidFill>
                          <a:effectLst/>
                        </a:rPr>
                        <a:t>Two or more races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83</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81</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9509229"/>
                  </a:ext>
                </a:extLst>
              </a:tr>
              <a:tr h="360349">
                <a:tc>
                  <a:txBody>
                    <a:bodyPr/>
                    <a:lstStyle/>
                    <a:p>
                      <a:pPr marL="0" marR="0">
                        <a:lnSpc>
                          <a:spcPct val="107000"/>
                        </a:lnSpc>
                        <a:spcBef>
                          <a:spcPts val="0"/>
                        </a:spcBef>
                        <a:spcAft>
                          <a:spcPts val="0"/>
                        </a:spcAft>
                      </a:pPr>
                      <a:r>
                        <a:rPr lang="en-US" sz="1100" b="0" dirty="0">
                          <a:solidFill>
                            <a:schemeClr val="tx2"/>
                          </a:solidFill>
                          <a:effectLst/>
                        </a:rPr>
                        <a:t>Students with disabilities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28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41</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123019"/>
                  </a:ext>
                </a:extLst>
              </a:tr>
              <a:tr h="447156">
                <a:tc>
                  <a:txBody>
                    <a:bodyPr/>
                    <a:lstStyle/>
                    <a:p>
                      <a:pPr marL="0" marR="0">
                        <a:lnSpc>
                          <a:spcPct val="107000"/>
                        </a:lnSpc>
                        <a:spcBef>
                          <a:spcPts val="0"/>
                        </a:spcBef>
                        <a:spcAft>
                          <a:spcPts val="0"/>
                        </a:spcAft>
                      </a:pPr>
                      <a:r>
                        <a:rPr lang="en-US" sz="1100" b="0" dirty="0">
                          <a:solidFill>
                            <a:schemeClr val="tx2"/>
                          </a:solidFill>
                          <a:effectLst/>
                        </a:rPr>
                        <a:t>Economically Disadvantaged</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65</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554008"/>
                  </a:ext>
                </a:extLst>
              </a:tr>
              <a:tr h="223580">
                <a:tc>
                  <a:txBody>
                    <a:bodyPr/>
                    <a:lstStyle/>
                    <a:p>
                      <a:pPr marL="0" marR="0">
                        <a:lnSpc>
                          <a:spcPct val="107000"/>
                        </a:lnSpc>
                        <a:spcBef>
                          <a:spcPts val="0"/>
                        </a:spcBef>
                        <a:spcAft>
                          <a:spcPts val="0"/>
                        </a:spcAft>
                      </a:pPr>
                      <a:r>
                        <a:rPr lang="en-US" sz="1100" b="0" dirty="0">
                          <a:solidFill>
                            <a:schemeClr val="tx2"/>
                          </a:solidFill>
                          <a:effectLst/>
                        </a:rPr>
                        <a:t>English Learners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36</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35</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443199"/>
                  </a:ext>
                </a:extLst>
              </a:tr>
            </a:tbl>
          </a:graphicData>
        </a:graphic>
      </p:graphicFrame>
      <p:graphicFrame>
        <p:nvGraphicFramePr>
          <p:cNvPr id="7" name="Table 6">
            <a:extLst>
              <a:ext uri="{FF2B5EF4-FFF2-40B4-BE49-F238E27FC236}">
                <a16:creationId xmlns:a16="http://schemas.microsoft.com/office/drawing/2014/main" id="{EB9DA439-4ED3-4223-8B20-01154256E91A}"/>
              </a:ext>
            </a:extLst>
          </p:cNvPr>
          <p:cNvGraphicFramePr>
            <a:graphicFrameLocks noGrp="1"/>
          </p:cNvGraphicFramePr>
          <p:nvPr>
            <p:extLst>
              <p:ext uri="{D42A27DB-BD31-4B8C-83A1-F6EECF244321}">
                <p14:modId xmlns:p14="http://schemas.microsoft.com/office/powerpoint/2010/main" val="846995011"/>
              </p:ext>
            </p:extLst>
          </p:nvPr>
        </p:nvGraphicFramePr>
        <p:xfrm>
          <a:off x="4826000" y="3387723"/>
          <a:ext cx="3955948" cy="2775529"/>
        </p:xfrm>
        <a:graphic>
          <a:graphicData uri="http://schemas.openxmlformats.org/drawingml/2006/table">
            <a:tbl>
              <a:tblPr firstRow="1" firstCol="1" bandRow="1">
                <a:tableStyleId>{5C22544A-7EE6-4342-B048-85BDC9FD1C3A}</a:tableStyleId>
              </a:tblPr>
              <a:tblGrid>
                <a:gridCol w="1917700">
                  <a:extLst>
                    <a:ext uri="{9D8B030D-6E8A-4147-A177-3AD203B41FA5}">
                      <a16:colId xmlns:a16="http://schemas.microsoft.com/office/drawing/2014/main" val="1812423433"/>
                    </a:ext>
                  </a:extLst>
                </a:gridCol>
                <a:gridCol w="495300">
                  <a:extLst>
                    <a:ext uri="{9D8B030D-6E8A-4147-A177-3AD203B41FA5}">
                      <a16:colId xmlns:a16="http://schemas.microsoft.com/office/drawing/2014/main" val="2452823406"/>
                    </a:ext>
                  </a:extLst>
                </a:gridCol>
                <a:gridCol w="482600">
                  <a:extLst>
                    <a:ext uri="{9D8B030D-6E8A-4147-A177-3AD203B41FA5}">
                      <a16:colId xmlns:a16="http://schemas.microsoft.com/office/drawing/2014/main" val="2788178556"/>
                    </a:ext>
                  </a:extLst>
                </a:gridCol>
                <a:gridCol w="495300">
                  <a:extLst>
                    <a:ext uri="{9D8B030D-6E8A-4147-A177-3AD203B41FA5}">
                      <a16:colId xmlns:a16="http://schemas.microsoft.com/office/drawing/2014/main" val="7044296"/>
                    </a:ext>
                  </a:extLst>
                </a:gridCol>
                <a:gridCol w="565048">
                  <a:extLst>
                    <a:ext uri="{9D8B030D-6E8A-4147-A177-3AD203B41FA5}">
                      <a16:colId xmlns:a16="http://schemas.microsoft.com/office/drawing/2014/main" val="2930019612"/>
                    </a:ext>
                  </a:extLst>
                </a:gridCol>
              </a:tblGrid>
              <a:tr h="447156">
                <a:tc>
                  <a:txBody>
                    <a:bodyPr/>
                    <a:lstStyle/>
                    <a:p>
                      <a:pPr marL="0" marR="0">
                        <a:lnSpc>
                          <a:spcPct val="107000"/>
                        </a:lnSpc>
                        <a:spcBef>
                          <a:spcPts val="0"/>
                        </a:spcBef>
                        <a:spcAft>
                          <a:spcPts val="0"/>
                        </a:spcAft>
                      </a:pPr>
                      <a:r>
                        <a:rPr lang="en-US" sz="1100" b="1" dirty="0">
                          <a:solidFill>
                            <a:schemeClr val="tx2"/>
                          </a:solidFill>
                          <a:effectLst/>
                        </a:rPr>
                        <a:t>Charles City High School</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algn="ctr">
                        <a:lnSpc>
                          <a:spcPct val="107000"/>
                        </a:lnSpc>
                        <a:spcBef>
                          <a:spcPts val="0"/>
                        </a:spcBef>
                        <a:spcAft>
                          <a:spcPts val="0"/>
                        </a:spcAft>
                      </a:pPr>
                      <a:r>
                        <a:rPr lang="en-US" sz="1100" b="1" dirty="0">
                          <a:solidFill>
                            <a:schemeClr val="tx2"/>
                          </a:solidFill>
                          <a:effectLst/>
                        </a:rPr>
                        <a:t>Baseline</a:t>
                      </a:r>
                      <a:endParaRPr lang="en-US" sz="1000" b="1" dirty="0">
                        <a:solidFill>
                          <a:schemeClr val="tx2"/>
                        </a:solidFill>
                        <a:effectLst/>
                      </a:endParaRPr>
                    </a:p>
                    <a:p>
                      <a:pPr marL="0" marR="0" algn="ctr">
                        <a:lnSpc>
                          <a:spcPct val="107000"/>
                        </a:lnSpc>
                        <a:spcBef>
                          <a:spcPts val="0"/>
                        </a:spcBef>
                        <a:spcAft>
                          <a:spcPts val="0"/>
                        </a:spcAft>
                      </a:pPr>
                      <a:r>
                        <a:rPr lang="en-US" sz="1100" b="1" dirty="0">
                          <a:solidFill>
                            <a:schemeClr val="tx2"/>
                          </a:solidFill>
                          <a:effectLst/>
                        </a:rPr>
                        <a:t>2017-2018</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100" b="1" dirty="0">
                          <a:solidFill>
                            <a:schemeClr val="tx2"/>
                          </a:solidFill>
                          <a:effectLst/>
                        </a:rPr>
                        <a:t>2018-2019</a:t>
                      </a:r>
                      <a:endParaRPr lang="en-US" sz="1000" b="1"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4294646983"/>
                  </a:ext>
                </a:extLst>
              </a:tr>
              <a:tr h="111644">
                <a:tc>
                  <a:txBody>
                    <a:bodyPr/>
                    <a:lstStyle/>
                    <a:p>
                      <a:pPr marL="0" marR="0">
                        <a:lnSpc>
                          <a:spcPct val="107000"/>
                        </a:lnSpc>
                        <a:spcBef>
                          <a:spcPts val="0"/>
                        </a:spcBef>
                        <a:spcAft>
                          <a:spcPts val="0"/>
                        </a:spcAft>
                      </a:pPr>
                      <a:r>
                        <a:rPr lang="en-US" sz="1100" b="0" dirty="0">
                          <a:solidFill>
                            <a:schemeClr val="tx2"/>
                          </a:solidFill>
                          <a:effectLst/>
                        </a:rPr>
                        <a:t> </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ea typeface="Calibri" panose="020F0502020204030204" pitchFamily="34" charset="0"/>
                          <a:cs typeface="Times New Roman" panose="02020603050405020304" pitchFamily="18" charset="0"/>
                        </a:rPr>
                        <a:t>HS</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rPr>
                        <a:t>State</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ea typeface="Calibri" panose="020F0502020204030204" pitchFamily="34" charset="0"/>
                          <a:cs typeface="Times New Roman" panose="02020603050405020304" pitchFamily="18" charset="0"/>
                        </a:rPr>
                        <a:t>HS</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100" b="1" dirty="0">
                          <a:solidFill>
                            <a:schemeClr val="tx2"/>
                          </a:solidFill>
                          <a:effectLst/>
                          <a:latin typeface="+mn-lt"/>
                        </a:rPr>
                        <a:t>State</a:t>
                      </a:r>
                      <a:endParaRPr lang="en-US" sz="1000" b="1" dirty="0">
                        <a:solidFill>
                          <a:schemeClr val="tx2"/>
                        </a:solidFill>
                        <a:effectLst/>
                        <a:latin typeface="+mn-lt"/>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270959072"/>
                  </a:ext>
                </a:extLst>
              </a:tr>
              <a:tr h="223580">
                <a:tc>
                  <a:txBody>
                    <a:bodyPr/>
                    <a:lstStyle/>
                    <a:p>
                      <a:pPr marL="0" marR="0">
                        <a:lnSpc>
                          <a:spcPct val="107000"/>
                        </a:lnSpc>
                        <a:spcBef>
                          <a:spcPts val="0"/>
                        </a:spcBef>
                        <a:spcAft>
                          <a:spcPts val="0"/>
                        </a:spcAft>
                      </a:pPr>
                      <a:r>
                        <a:rPr lang="en-US" sz="1100" b="0" dirty="0">
                          <a:solidFill>
                            <a:schemeClr val="tx2"/>
                          </a:solidFill>
                          <a:effectLst/>
                        </a:rPr>
                        <a:t>Asian</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90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3775260"/>
                  </a:ext>
                </a:extLst>
              </a:tr>
              <a:tr h="223580">
                <a:tc>
                  <a:txBody>
                    <a:bodyPr/>
                    <a:lstStyle/>
                    <a:p>
                      <a:pPr marL="0" marR="0">
                        <a:lnSpc>
                          <a:spcPct val="107000"/>
                        </a:lnSpc>
                        <a:spcBef>
                          <a:spcPts val="0"/>
                        </a:spcBef>
                        <a:spcAft>
                          <a:spcPts val="0"/>
                        </a:spcAft>
                      </a:pPr>
                      <a:r>
                        <a:rPr lang="en-US" sz="1100" b="0" dirty="0">
                          <a:solidFill>
                            <a:schemeClr val="tx2"/>
                          </a:solidFill>
                          <a:effectLst/>
                        </a:rPr>
                        <a:t>Black</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65</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5004240"/>
                  </a:ext>
                </a:extLst>
              </a:tr>
              <a:tr h="223580">
                <a:tc>
                  <a:txBody>
                    <a:bodyPr/>
                    <a:lstStyle/>
                    <a:p>
                      <a:pPr marL="0" marR="0">
                        <a:lnSpc>
                          <a:spcPct val="107000"/>
                        </a:lnSpc>
                        <a:spcBef>
                          <a:spcPts val="0"/>
                        </a:spcBef>
                        <a:spcAft>
                          <a:spcPts val="0"/>
                        </a:spcAft>
                      </a:pPr>
                      <a:r>
                        <a:rPr lang="en-US" sz="1100" b="0" dirty="0">
                          <a:solidFill>
                            <a:schemeClr val="tx2"/>
                          </a:solidFill>
                          <a:effectLst/>
                        </a:rPr>
                        <a:t>Hispanic</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100</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0452346"/>
                  </a:ext>
                </a:extLst>
              </a:tr>
              <a:tr h="223580">
                <a:tc>
                  <a:txBody>
                    <a:bodyPr/>
                    <a:lstStyle/>
                    <a:p>
                      <a:pPr marL="0" marR="0">
                        <a:lnSpc>
                          <a:spcPct val="107000"/>
                        </a:lnSpc>
                        <a:spcBef>
                          <a:spcPts val="0"/>
                        </a:spcBef>
                        <a:spcAft>
                          <a:spcPts val="0"/>
                        </a:spcAft>
                      </a:pPr>
                      <a:r>
                        <a:rPr lang="en-US" sz="1100" b="0" dirty="0">
                          <a:solidFill>
                            <a:schemeClr val="tx2"/>
                          </a:solidFill>
                          <a:effectLst/>
                        </a:rPr>
                        <a:t>White</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63</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86</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78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85</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842935"/>
                  </a:ext>
                </a:extLst>
              </a:tr>
              <a:tr h="223580">
                <a:tc>
                  <a:txBody>
                    <a:bodyPr/>
                    <a:lstStyle/>
                    <a:p>
                      <a:pPr marL="0" marR="0">
                        <a:lnSpc>
                          <a:spcPct val="107000"/>
                        </a:lnSpc>
                        <a:spcBef>
                          <a:spcPts val="0"/>
                        </a:spcBef>
                        <a:spcAft>
                          <a:spcPts val="0"/>
                        </a:spcAft>
                      </a:pPr>
                      <a:r>
                        <a:rPr lang="en-US" sz="1100" b="0" dirty="0">
                          <a:solidFill>
                            <a:schemeClr val="tx2"/>
                          </a:solidFill>
                          <a:effectLst/>
                        </a:rPr>
                        <a:t>Two or more races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83</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81</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9509229"/>
                  </a:ext>
                </a:extLst>
              </a:tr>
              <a:tr h="360349">
                <a:tc>
                  <a:txBody>
                    <a:bodyPr/>
                    <a:lstStyle/>
                    <a:p>
                      <a:pPr marL="0" marR="0">
                        <a:lnSpc>
                          <a:spcPct val="107000"/>
                        </a:lnSpc>
                        <a:spcBef>
                          <a:spcPts val="0"/>
                        </a:spcBef>
                        <a:spcAft>
                          <a:spcPts val="0"/>
                        </a:spcAft>
                      </a:pPr>
                      <a:r>
                        <a:rPr lang="en-US" sz="1100" b="0" dirty="0">
                          <a:solidFill>
                            <a:schemeClr val="tx2"/>
                          </a:solidFill>
                          <a:effectLst/>
                        </a:rPr>
                        <a:t>Students with disabilities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19</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48</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27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47</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72123019"/>
                  </a:ext>
                </a:extLst>
              </a:tr>
              <a:tr h="447156">
                <a:tc>
                  <a:txBody>
                    <a:bodyPr/>
                    <a:lstStyle/>
                    <a:p>
                      <a:pPr marL="0" marR="0">
                        <a:lnSpc>
                          <a:spcPct val="107000"/>
                        </a:lnSpc>
                        <a:spcBef>
                          <a:spcPts val="0"/>
                        </a:spcBef>
                        <a:spcAft>
                          <a:spcPts val="0"/>
                        </a:spcAft>
                      </a:pPr>
                      <a:r>
                        <a:rPr lang="en-US" sz="1100" b="0" dirty="0">
                          <a:solidFill>
                            <a:schemeClr val="tx2"/>
                          </a:solidFill>
                          <a:effectLst/>
                        </a:rPr>
                        <a:t>Economically Disadvantaged</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63</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71</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65</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01554008"/>
                  </a:ext>
                </a:extLst>
              </a:tr>
              <a:tr h="223580">
                <a:tc>
                  <a:txBody>
                    <a:bodyPr/>
                    <a:lstStyle/>
                    <a:p>
                      <a:pPr marL="0" marR="0">
                        <a:lnSpc>
                          <a:spcPct val="107000"/>
                        </a:lnSpc>
                        <a:spcBef>
                          <a:spcPts val="0"/>
                        </a:spcBef>
                        <a:spcAft>
                          <a:spcPts val="0"/>
                        </a:spcAft>
                      </a:pPr>
                      <a:r>
                        <a:rPr lang="en-US" sz="1100" b="0" dirty="0">
                          <a:solidFill>
                            <a:schemeClr val="tx2"/>
                          </a:solidFill>
                          <a:effectLst/>
                        </a:rPr>
                        <a:t>English Learners</a:t>
                      </a:r>
                      <a:endPar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endParaRP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36</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lnSpc>
                          <a:spcPct val="107000"/>
                        </a:lnSpc>
                        <a:spcBef>
                          <a:spcPts val="0"/>
                        </a:spcBef>
                        <a:spcAft>
                          <a:spcPts val="0"/>
                        </a:spcAft>
                      </a:pPr>
                      <a:r>
                        <a:rPr lang="en-US" sz="1000" b="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35</a:t>
                      </a:r>
                    </a:p>
                  </a:txBody>
                  <a:tcPr marL="60757" marR="6075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1443199"/>
                  </a:ext>
                </a:extLst>
              </a:tr>
            </a:tbl>
          </a:graphicData>
        </a:graphic>
      </p:graphicFrame>
      <p:graphicFrame>
        <p:nvGraphicFramePr>
          <p:cNvPr id="8" name="Table 7">
            <a:extLst>
              <a:ext uri="{FF2B5EF4-FFF2-40B4-BE49-F238E27FC236}">
                <a16:creationId xmlns:a16="http://schemas.microsoft.com/office/drawing/2014/main" id="{445BDBF0-A83B-4EFF-8CBD-3B77DA56FEC4}"/>
              </a:ext>
            </a:extLst>
          </p:cNvPr>
          <p:cNvGraphicFramePr>
            <a:graphicFrameLocks/>
          </p:cNvGraphicFramePr>
          <p:nvPr>
            <p:extLst>
              <p:ext uri="{D42A27DB-BD31-4B8C-83A1-F6EECF244321}">
                <p14:modId xmlns:p14="http://schemas.microsoft.com/office/powerpoint/2010/main" val="1567026560"/>
              </p:ext>
            </p:extLst>
          </p:nvPr>
        </p:nvGraphicFramePr>
        <p:xfrm>
          <a:off x="1188913" y="6250699"/>
          <a:ext cx="7854388" cy="640080"/>
        </p:xfrm>
        <a:graphic>
          <a:graphicData uri="http://schemas.openxmlformats.org/drawingml/2006/table">
            <a:tbl>
              <a:tblPr firstRow="1" bandRow="1">
                <a:tableStyleId>{5C22544A-7EE6-4342-B048-85BDC9FD1C3A}</a:tableStyleId>
              </a:tblPr>
              <a:tblGrid>
                <a:gridCol w="3569354">
                  <a:extLst>
                    <a:ext uri="{9D8B030D-6E8A-4147-A177-3AD203B41FA5}">
                      <a16:colId xmlns:a16="http://schemas.microsoft.com/office/drawing/2014/main" val="2566997009"/>
                    </a:ext>
                  </a:extLst>
                </a:gridCol>
                <a:gridCol w="4285034">
                  <a:extLst>
                    <a:ext uri="{9D8B030D-6E8A-4147-A177-3AD203B41FA5}">
                      <a16:colId xmlns:a16="http://schemas.microsoft.com/office/drawing/2014/main" val="2480043174"/>
                    </a:ext>
                  </a:extLst>
                </a:gridCol>
              </a:tblGrid>
              <a:tr h="35724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1" dirty="0">
                          <a:solidFill>
                            <a:schemeClr val="tx1">
                              <a:lumMod val="50000"/>
                              <a:lumOff val="50000"/>
                            </a:schemeClr>
                          </a:solidFill>
                        </a:rPr>
                        <a:t>Educate Pillar</a:t>
                      </a:r>
                      <a:r>
                        <a:rPr lang="en-US" sz="900" b="0" dirty="0">
                          <a:solidFill>
                            <a:schemeClr val="tx1">
                              <a:lumMod val="50000"/>
                              <a:lumOff val="50000"/>
                            </a:schemeClr>
                          </a:solidFill>
                        </a:rPr>
                        <a:t> Performance Measure 3: The division and schools exceeding the average for all students, and subgroups, in mathematics, English, history/social science, science and the federal graduation index.</a:t>
                      </a:r>
                    </a:p>
                  </a:txBody>
                  <a:tcPr>
                    <a:lnR w="12700" cap="flat" cmpd="sng" algn="ctr">
                      <a:noFill/>
                      <a:prstDash val="solid"/>
                      <a:round/>
                      <a:headEnd type="none" w="med" len="med"/>
                      <a:tailEnd type="none" w="med" len="med"/>
                    </a:lnR>
                    <a:solidFill>
                      <a:schemeClr val="bg1"/>
                    </a:solidFill>
                  </a:tcPr>
                </a:tc>
                <a:tc>
                  <a:txBody>
                    <a:bodyPr/>
                    <a:lstStyle/>
                    <a:p>
                      <a:r>
                        <a:rPr lang="en-US" sz="900" b="0" dirty="0">
                          <a:solidFill>
                            <a:schemeClr val="tx1">
                              <a:lumMod val="50000"/>
                              <a:lumOff val="50000"/>
                            </a:schemeClr>
                          </a:solidFill>
                        </a:rPr>
                        <a:t>Data Source Information: Virginia Department of Education School Quality </a:t>
                      </a:r>
                      <a:r>
                        <a:rPr lang="en-US" sz="900" b="0" kern="1200" dirty="0">
                          <a:solidFill>
                            <a:schemeClr val="tx1">
                              <a:lumMod val="50000"/>
                              <a:lumOff val="50000"/>
                            </a:schemeClr>
                          </a:solidFill>
                          <a:latin typeface="+mn-lt"/>
                          <a:ea typeface="+mn-ea"/>
                          <a:cs typeface="+mn-cs"/>
                        </a:rPr>
                        <a:t>Profile. Data indicate the percentage of students scoring proficient on Virginia Standard of Learning Assessments (SOL). A score of proficient is 400 or above. </a:t>
                      </a: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83600592"/>
                  </a:ext>
                </a:extLst>
              </a:tr>
            </a:tbl>
          </a:graphicData>
        </a:graphic>
      </p:graphicFrame>
      <p:graphicFrame>
        <p:nvGraphicFramePr>
          <p:cNvPr id="11" name="Chart 10">
            <a:extLst>
              <a:ext uri="{FF2B5EF4-FFF2-40B4-BE49-F238E27FC236}">
                <a16:creationId xmlns:a16="http://schemas.microsoft.com/office/drawing/2014/main" id="{61585A31-1C1B-904A-BFEE-96D36052BEFE}"/>
              </a:ext>
            </a:extLst>
          </p:cNvPr>
          <p:cNvGraphicFramePr>
            <a:graphicFrameLocks/>
          </p:cNvGraphicFramePr>
          <p:nvPr>
            <p:extLst>
              <p:ext uri="{D42A27DB-BD31-4B8C-83A1-F6EECF244321}">
                <p14:modId xmlns:p14="http://schemas.microsoft.com/office/powerpoint/2010/main" val="268971894"/>
              </p:ext>
            </p:extLst>
          </p:nvPr>
        </p:nvGraphicFramePr>
        <p:xfrm>
          <a:off x="1893580" y="3312102"/>
          <a:ext cx="2932420" cy="209480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4EFEE1DC-5505-6F4C-9FEA-D75C618ED990}"/>
              </a:ext>
            </a:extLst>
          </p:cNvPr>
          <p:cNvGraphicFramePr>
            <a:graphicFrameLocks/>
          </p:cNvGraphicFramePr>
          <p:nvPr>
            <p:extLst>
              <p:ext uri="{D42A27DB-BD31-4B8C-83A1-F6EECF244321}">
                <p14:modId xmlns:p14="http://schemas.microsoft.com/office/powerpoint/2010/main" val="1970921333"/>
              </p:ext>
            </p:extLst>
          </p:nvPr>
        </p:nvGraphicFramePr>
        <p:xfrm>
          <a:off x="1938550" y="653260"/>
          <a:ext cx="2932420" cy="20948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Table 13">
            <a:extLst>
              <a:ext uri="{FF2B5EF4-FFF2-40B4-BE49-F238E27FC236}">
                <a16:creationId xmlns:a16="http://schemas.microsoft.com/office/drawing/2014/main" id="{9720B921-8851-EC49-8B5B-8B06AE365E6F}"/>
              </a:ext>
            </a:extLst>
          </p:cNvPr>
          <p:cNvGraphicFramePr>
            <a:graphicFrameLocks noGrp="1"/>
          </p:cNvGraphicFramePr>
          <p:nvPr>
            <p:extLst>
              <p:ext uri="{D42A27DB-BD31-4B8C-83A1-F6EECF244321}">
                <p14:modId xmlns:p14="http://schemas.microsoft.com/office/powerpoint/2010/main" val="1324570886"/>
              </p:ext>
            </p:extLst>
          </p:nvPr>
        </p:nvGraphicFramePr>
        <p:xfrm>
          <a:off x="153790" y="1856457"/>
          <a:ext cx="1866901" cy="3190367"/>
        </p:xfrm>
        <a:graphic>
          <a:graphicData uri="http://schemas.openxmlformats.org/drawingml/2006/table">
            <a:tbl>
              <a:tblPr>
                <a:tableStyleId>{5C22544A-7EE6-4342-B048-85BDC9FD1C3A}</a:tableStyleId>
              </a:tblPr>
              <a:tblGrid>
                <a:gridCol w="1866901">
                  <a:extLst>
                    <a:ext uri="{9D8B030D-6E8A-4147-A177-3AD203B41FA5}">
                      <a16:colId xmlns:a16="http://schemas.microsoft.com/office/drawing/2014/main" val="20000"/>
                    </a:ext>
                  </a:extLst>
                </a:gridCol>
              </a:tblGrid>
              <a:tr h="1838150">
                <a:tc>
                  <a: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en-US" sz="1200" i="1" kern="100" spc="-50" baseline="0" dirty="0">
                          <a:solidFill>
                            <a:schemeClr val="accent1"/>
                          </a:solidFill>
                          <a:latin typeface="Corbel" panose="020B0503020204020204" pitchFamily="34" charset="0"/>
                          <a:ea typeface="+mn-ea"/>
                          <a:cs typeface="+mn-cs"/>
                        </a:rPr>
                        <a:t>Charles City Elementary students in the Black and economically disadvantaged subgroups scored above the state average. White, two or more races, and students with disabilities scored below the state average. </a:t>
                      </a:r>
                    </a:p>
                    <a:p>
                      <a:pPr marL="0" marR="0" lvl="0" indent="0" algn="l" defTabSz="914400" rtl="0" eaLnBrk="1" fontAlgn="auto" latinLnBrk="0" hangingPunct="1">
                        <a:lnSpc>
                          <a:spcPct val="110000"/>
                        </a:lnSpc>
                        <a:spcBef>
                          <a:spcPts val="0"/>
                        </a:spcBef>
                        <a:spcAft>
                          <a:spcPts val="0"/>
                        </a:spcAft>
                        <a:buClrTx/>
                        <a:buSzTx/>
                        <a:buFontTx/>
                        <a:buNone/>
                        <a:tabLst/>
                        <a:defRPr/>
                      </a:pPr>
                      <a:endParaRPr lang="en-US" sz="1200" i="1" kern="100" spc="-50" baseline="0" dirty="0">
                        <a:solidFill>
                          <a:schemeClr val="accent1"/>
                        </a:solidFill>
                        <a:latin typeface="Corbel" panose="020B0503020204020204" pitchFamily="34" charset="0"/>
                        <a:ea typeface="+mn-ea"/>
                        <a:cs typeface="+mn-cs"/>
                      </a:endParaRPr>
                    </a:p>
                    <a:p>
                      <a:pPr marL="0" marR="0" lvl="0" indent="0" algn="l" defTabSz="914400" rtl="0" eaLnBrk="1" fontAlgn="auto" latinLnBrk="0" hangingPunct="1">
                        <a:lnSpc>
                          <a:spcPct val="110000"/>
                        </a:lnSpc>
                        <a:spcBef>
                          <a:spcPts val="0"/>
                        </a:spcBef>
                        <a:spcAft>
                          <a:spcPts val="0"/>
                        </a:spcAft>
                        <a:buClrTx/>
                        <a:buSzTx/>
                        <a:buFontTx/>
                        <a:buNone/>
                        <a:tabLst/>
                        <a:defRPr/>
                      </a:pPr>
                      <a:r>
                        <a:rPr lang="en-US" sz="1200" i="1" kern="100" spc="-50" baseline="0" dirty="0">
                          <a:solidFill>
                            <a:schemeClr val="accent1"/>
                          </a:solidFill>
                          <a:latin typeface="Corbel" panose="020B0503020204020204" pitchFamily="34" charset="0"/>
                          <a:ea typeface="+mn-ea"/>
                          <a:cs typeface="+mn-cs"/>
                        </a:rPr>
                        <a:t>Charles City High School students in  the Asian, Black, Hispanic, and economically disadvantaged subgroups scored above the state average. White and students with disabilities subgroups scored below the state average.</a:t>
                      </a:r>
                    </a:p>
                  </a:txBody>
                  <a:tcPr marL="0" marR="0" marT="91440" marB="91440" anchor="ctr">
                    <a:lnL w="12700" cmpd="sng">
                      <a:noFill/>
                    </a:lnL>
                    <a:lnR w="12700" cmpd="sng">
                      <a:noFill/>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Content Placeholder 3">
            <a:extLst>
              <a:ext uri="{FF2B5EF4-FFF2-40B4-BE49-F238E27FC236}">
                <a16:creationId xmlns:a16="http://schemas.microsoft.com/office/drawing/2014/main" id="{A2D0E352-64B4-F64E-B858-7A1DDAD24E0A}"/>
              </a:ext>
            </a:extLst>
          </p:cNvPr>
          <p:cNvSpPr txBox="1">
            <a:spLocks/>
          </p:cNvSpPr>
          <p:nvPr/>
        </p:nvSpPr>
        <p:spPr>
          <a:xfrm>
            <a:off x="1301262" y="5605350"/>
            <a:ext cx="3270738" cy="591490"/>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lnSpc>
                <a:spcPct val="100000"/>
              </a:lnSpc>
              <a:spcBef>
                <a:spcPts val="0"/>
              </a:spcBef>
              <a:spcAft>
                <a:spcPts val="0"/>
              </a:spcAft>
            </a:pPr>
            <a:r>
              <a:rPr lang="en-US" sz="750" i="0" dirty="0">
                <a:solidFill>
                  <a:schemeClr val="tx2"/>
                </a:solidFill>
                <a:latin typeface="+mn-lt"/>
              </a:rPr>
              <a:t>NOTE: that * denotes not enough available student data to calculate a percentage.</a:t>
            </a:r>
          </a:p>
          <a:p>
            <a:pPr>
              <a:lnSpc>
                <a:spcPct val="100000"/>
              </a:lnSpc>
              <a:spcBef>
                <a:spcPts val="0"/>
              </a:spcBef>
              <a:spcAft>
                <a:spcPts val="0"/>
              </a:spcAft>
            </a:pPr>
            <a:r>
              <a:rPr lang="en-US" sz="750" i="0" dirty="0">
                <a:solidFill>
                  <a:schemeClr val="accent6">
                    <a:lumMod val="75000"/>
                  </a:schemeClr>
                </a:solidFill>
                <a:latin typeface="+mn-lt"/>
              </a:rPr>
              <a:t>Green shading </a:t>
            </a:r>
            <a:r>
              <a:rPr lang="en-US" sz="750" i="0" dirty="0">
                <a:solidFill>
                  <a:schemeClr val="tx2"/>
                </a:solidFill>
                <a:latin typeface="+mn-lt"/>
              </a:rPr>
              <a:t>indicates the division exceeds the state average. </a:t>
            </a:r>
          </a:p>
          <a:p>
            <a:pPr>
              <a:lnSpc>
                <a:spcPct val="100000"/>
              </a:lnSpc>
              <a:spcBef>
                <a:spcPts val="0"/>
              </a:spcBef>
              <a:spcAft>
                <a:spcPts val="0"/>
              </a:spcAft>
            </a:pPr>
            <a:r>
              <a:rPr lang="en-US" sz="800" i="0" dirty="0">
                <a:solidFill>
                  <a:srgbClr val="FF0000"/>
                </a:solidFill>
                <a:latin typeface="+mn-lt"/>
              </a:rPr>
              <a:t>Red shading </a:t>
            </a:r>
            <a:r>
              <a:rPr lang="en-US" sz="800" i="0" dirty="0">
                <a:solidFill>
                  <a:schemeClr val="tx2"/>
                </a:solidFill>
                <a:latin typeface="+mn-lt"/>
              </a:rPr>
              <a:t>indicates that the division did not exceed the state average</a:t>
            </a:r>
          </a:p>
        </p:txBody>
      </p:sp>
      <p:sp>
        <p:nvSpPr>
          <p:cNvPr id="13" name="Rectangle 12">
            <a:extLst>
              <a:ext uri="{FF2B5EF4-FFF2-40B4-BE49-F238E27FC236}">
                <a16:creationId xmlns:a16="http://schemas.microsoft.com/office/drawing/2014/main" id="{69991EE9-3E69-430F-AC1F-D7B8E5C22A14}"/>
              </a:ext>
            </a:extLst>
          </p:cNvPr>
          <p:cNvSpPr/>
          <p:nvPr/>
        </p:nvSpPr>
        <p:spPr>
          <a:xfrm>
            <a:off x="173502" y="6256608"/>
            <a:ext cx="198120" cy="420211"/>
          </a:xfrm>
          <a:prstGeom prst="rect">
            <a:avLst/>
          </a:prstGeom>
          <a:solidFill>
            <a:schemeClr val="accent2"/>
          </a:solidFill>
          <a:ln>
            <a:solidFill>
              <a:schemeClr val="accent2"/>
            </a:solidFill>
          </a:ln>
        </p:spPr>
        <p:style>
          <a:lnRef idx="0">
            <a:scrgbClr r="0" g="0" b="0"/>
          </a:lnRef>
          <a:fillRef idx="0">
            <a:scrgbClr r="0" g="0" b="0"/>
          </a:fillRef>
          <a:effectRef idx="0">
            <a:scrgbClr r="0" g="0" b="0"/>
          </a:effectRef>
          <a:fontRef idx="minor">
            <a:schemeClr val="lt1"/>
          </a:fontRef>
        </p:style>
        <p:txBody>
          <a:bodyPr rtlCol="0" anchor="ctr"/>
          <a:lstStyle/>
          <a:p>
            <a:pPr algn="ctr">
              <a:lnSpc>
                <a:spcPct val="95000"/>
              </a:lnSpc>
            </a:pPr>
            <a:endParaRPr lang="en-US" b="1" dirty="0">
              <a:solidFill>
                <a:schemeClr val="tx2"/>
              </a:solidFill>
              <a:latin typeface="+mj-lt"/>
            </a:endParaRPr>
          </a:p>
        </p:txBody>
      </p:sp>
    </p:spTree>
    <p:extLst>
      <p:ext uri="{BB962C8B-B14F-4D97-AF65-F5344CB8AC3E}">
        <p14:creationId xmlns:p14="http://schemas.microsoft.com/office/powerpoint/2010/main" val="3201929622"/>
      </p:ext>
    </p:extLst>
  </p:cSld>
  <p:clrMapOvr>
    <a:masterClrMapping/>
  </p:clrMapOvr>
</p:sld>
</file>

<file path=ppt/theme/theme1.xml><?xml version="1.0" encoding="utf-8"?>
<a:theme xmlns:a="http://schemas.openxmlformats.org/drawingml/2006/main" name="Modern Swiss">
  <a:themeElements>
    <a:clrScheme name="Custom 5">
      <a:dk1>
        <a:sysClr val="windowText" lastClr="000000"/>
      </a:dk1>
      <a:lt1>
        <a:sysClr val="window" lastClr="FFFFFF"/>
      </a:lt1>
      <a:dk2>
        <a:srgbClr val="44546A"/>
      </a:dk2>
      <a:lt2>
        <a:srgbClr val="E7E6E6"/>
      </a:lt2>
      <a:accent1>
        <a:srgbClr val="ED7D31"/>
      </a:accent1>
      <a:accent2>
        <a:srgbClr val="4472C4"/>
      </a:accent2>
      <a:accent3>
        <a:srgbClr val="A5A5A5"/>
      </a:accent3>
      <a:accent4>
        <a:srgbClr val="FFC000"/>
      </a:accent4>
      <a:accent5>
        <a:srgbClr val="5B9BD5"/>
      </a:accent5>
      <a:accent6>
        <a:srgbClr val="70AD47"/>
      </a:accent6>
      <a:hlink>
        <a:srgbClr val="0563C1"/>
      </a:hlink>
      <a:folHlink>
        <a:srgbClr val="954F72"/>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outerShdw dist="38100" dir="5400000" algn="t" rotWithShape="0">
            <a:schemeClr val="bg2">
              <a:alpha val="20000"/>
            </a:schemeClr>
          </a:outerShdw>
        </a:effectLst>
      </a:spPr>
      <a:bodyPr rtlCol="0" anchor="ctr"/>
      <a:lstStyle>
        <a:defPPr algn="ctr">
          <a:lnSpc>
            <a:spcPct val="95000"/>
          </a:lnSpc>
          <a:defRPr b="1" dirty="0" smtClean="0">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odern Swiss">
      <a:dk1>
        <a:sysClr val="windowText" lastClr="000000"/>
      </a:dk1>
      <a:lt1>
        <a:sysClr val="window" lastClr="FFFFFF"/>
      </a:lt1>
      <a:dk2>
        <a:srgbClr val="3C3D3E"/>
      </a:dk2>
      <a:lt2>
        <a:srgbClr val="999683"/>
      </a:lt2>
      <a:accent1>
        <a:srgbClr val="E34A06"/>
      </a:accent1>
      <a:accent2>
        <a:srgbClr val="31CCE8"/>
      </a:accent2>
      <a:accent3>
        <a:srgbClr val="C1C139"/>
      </a:accent3>
      <a:accent4>
        <a:srgbClr val="118E97"/>
      </a:accent4>
      <a:accent5>
        <a:srgbClr val="F9BD03"/>
      </a:accent5>
      <a:accent6>
        <a:srgbClr val="407026"/>
      </a:accent6>
      <a:hlink>
        <a:srgbClr val="3C3D3E"/>
      </a:hlink>
      <a:folHlink>
        <a:srgbClr val="999683"/>
      </a:folHlink>
    </a:clrScheme>
    <a:fontScheme name="Modern Swiss">
      <a:majorFont>
        <a:latin typeface="Arial"/>
        <a:ea typeface=""/>
        <a:cs typeface=""/>
      </a:majorFont>
      <a:minorFont>
        <a:latin typeface="Microsoft New Tai Lu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4770</TotalTime>
  <Words>8945</Words>
  <Application>Microsoft Office PowerPoint</Application>
  <PresentationFormat>On-screen Show (4:3)</PresentationFormat>
  <Paragraphs>1045</Paragraphs>
  <Slides>37</Slides>
  <Notes>28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Arial</vt:lpstr>
      <vt:lpstr>Arial Narrow</vt:lpstr>
      <vt:lpstr>Calibri</vt:lpstr>
      <vt:lpstr>Corbel</vt:lpstr>
      <vt:lpstr>Microsoft New Tai Lue</vt:lpstr>
      <vt:lpstr>Wingdings</vt:lpstr>
      <vt:lpstr>Modern Swiss</vt:lpstr>
      <vt:lpstr>Charles City County public schools  Strategic performance monitoring  </vt:lpstr>
      <vt:lpstr>Table of Contents</vt:lpstr>
      <vt:lpstr>SEG Reviewed the Data to Discern Progress and Identify Needs Related to the Three Pillars</vt:lpstr>
      <vt:lpstr>Performance Measure Data Presentation</vt:lpstr>
      <vt:lpstr>PowerPoint Presentation</vt:lpstr>
      <vt:lpstr>Students Enrolled in Flexible Learning Opportunities Increased By 10-Percentage Points</vt:lpstr>
      <vt:lpstr>SOL Assessment Performance Improves in 3 Content Areas</vt:lpstr>
      <vt:lpstr>Reading Performance Improved Overall</vt:lpstr>
      <vt:lpstr>Reading Performance</vt:lpstr>
      <vt:lpstr>Math Performance Improved Overall</vt:lpstr>
      <vt:lpstr>Math Performance</vt:lpstr>
      <vt:lpstr>Science Performance Declined Overall</vt:lpstr>
      <vt:lpstr>Science Performance</vt:lpstr>
      <vt:lpstr>History Performance Increased Overall</vt:lpstr>
      <vt:lpstr>History Performance</vt:lpstr>
      <vt:lpstr>Almost 90% of CCPS Students Are Graduating Within 4 Years.</vt:lpstr>
      <vt:lpstr>Greater Percentage of CCPS Third Graders Meet Reading and Math Benchmarks</vt:lpstr>
      <vt:lpstr>87 Students Earned CTE Credentials, An Increase from 81</vt:lpstr>
      <vt:lpstr>CCPS Students are Taking College-level Courses</vt:lpstr>
      <vt:lpstr>Slight Decline in 2019 Graduates Receiving Advanced Studies Diploma</vt:lpstr>
      <vt:lpstr>More 8th Graders Earned High School Credit in 2018-2019 Than In Previous Year</vt:lpstr>
      <vt:lpstr>Percentage of Seniors with Postsecondary Study Plans Improves</vt:lpstr>
      <vt:lpstr>35% of Teachers are Satisfied with Professional Development Opportunities</vt:lpstr>
      <vt:lpstr>Percent of Teachers Holding Advanced Degrees Declines in 2018-2019</vt:lpstr>
      <vt:lpstr>83% of Teachers Report Feeling Confident in Engaging and Educating ALL Students</vt:lpstr>
      <vt:lpstr>PowerPoint Presentation</vt:lpstr>
      <vt:lpstr>37% of Families are Satisfied with Their Children’s Schools</vt:lpstr>
      <vt:lpstr>Charles City Public Schools Social Media Accounts</vt:lpstr>
      <vt:lpstr>74% Stakeholder Communication Satisfaction</vt:lpstr>
      <vt:lpstr>PowerPoint Presentation</vt:lpstr>
      <vt:lpstr>Teachers are Active Participants on School Committees</vt:lpstr>
      <vt:lpstr>Decline in Percentage High School Students Engaged in Leadership </vt:lpstr>
      <vt:lpstr>PowerPoint Presentation</vt:lpstr>
      <vt:lpstr>Need for Improvement in Data Collection</vt:lpstr>
      <vt:lpstr>The Instructional Feedback Walkthrough Form Now Collects Methods Information</vt:lpstr>
      <vt:lpstr>CCPS Leaders and Teacher Leaders Receive Professional Development Feedback from Colleagues</vt:lpstr>
      <vt:lpstr>Looking Towards Year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Duarte;Inc. 2014</dc:creator>
  <cp:lastModifiedBy>Patricia Moore Shaffer</cp:lastModifiedBy>
  <cp:revision>558</cp:revision>
  <cp:lastPrinted>2019-09-20T21:41:35Z</cp:lastPrinted>
  <dcterms:created xsi:type="dcterms:W3CDTF">2014-02-07T03:47:22Z</dcterms:created>
  <dcterms:modified xsi:type="dcterms:W3CDTF">2020-04-09T20:51:09Z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1166664</vt:lpwstr>
  </property>
  <property fmtid="{D5CDD505-2E9C-101B-9397-08002B2CF9AE}" pid="3" name="NXPowerLiteSettings">
    <vt:lpwstr>F980073804F000</vt:lpwstr>
  </property>
  <property fmtid="{D5CDD505-2E9C-101B-9397-08002B2CF9AE}" pid="4" name="NXPowerLiteVersion">
    <vt:lpwstr>D5.0.2</vt:lpwstr>
  </property>
</Properties>
</file>